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678" y="-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 of comments</c:v>
                </c:pt>
              </c:strCache>
            </c:strRef>
          </c:tx>
          <c:spPr>
            <a:solidFill>
              <a:srgbClr val="8C0B41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2B2B2B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Software</c:v>
                </c:pt>
                <c:pt idx="1">
                  <c:v>Network</c:v>
                </c:pt>
                <c:pt idx="2">
                  <c:v>Wireless</c:v>
                </c:pt>
                <c:pt idx="3">
                  <c:v>Hardware</c:v>
                </c:pt>
                <c:pt idx="4">
                  <c:v>Non-Digital</c:v>
                </c:pt>
                <c:pt idx="5">
                  <c:v>Other</c:v>
                </c:pt>
                <c:pt idx="6">
                  <c:v>Satisfied / None</c:v>
                </c:pt>
                <c:pt idx="7">
                  <c:v>Learning Tech</c:v>
                </c:pt>
                <c:pt idx="8">
                  <c:v>Audio-Visual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  <c:pt idx="5">
                  <c:v>7</c:v>
                </c:pt>
                <c:pt idx="6">
                  <c:v>24</c:v>
                </c:pt>
                <c:pt idx="7">
                  <c:v>24</c:v>
                </c:pt>
                <c:pt idx="8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47-4C6C-A1EB-B1425E6B54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B2B2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6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776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short walk-through of the Classroom Refresh Initiative: the faculty survey that started it, the work completed since 2024, the five-year roadmap, and where faculty input goes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the floor. The three prompts are there if the room goes quiet — they also feed the inventory, prioritization, and training workstreams on the previous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survey ran in Fall 2024 with a February 2025 response deadline. 288 faculty responded; 190 completed every question.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three numbers set the sequence of the whole plan — reliability and consistency before new capability.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Roughly a quarter of comments came from faculty who were satisfied — nearly all of them teaching in rooms that had already been refreshed.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2025 looked quiet from the outside, but it was the year the standards and the five-year plan were written.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2026 control-system work is the phase faculty notice most — same interface, same startup steps. 98 rooms is what the technology allocation funded, not the full scope of the phase; the balance depends on the funding conversation on the next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Standards allow controlled variability where instruction justifies it — additional displays, discipline-specific peripherals, and specialized tools requested through the 2029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through-line for faculty: this is no longer an IT project. It is being carried through governance, faculty leadership, campus planning, and student advocacy at the same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here: the plan continues, and the parts still unfunded are the parts faculty voice can move.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C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2194560"/>
            <a:ext cx="7498080" cy="7498080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2377440" y="3566160"/>
            <a:ext cx="5852160" cy="5852160"/>
          </a:xfrm>
          <a:prstGeom prst="ellipse">
            <a:avLst/>
          </a:prstGeom>
          <a:solidFill>
            <a:srgbClr val="6D0A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371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MEXICO STATE UNIVERSITY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" y="182880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Classroom Refresh Initiative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594360" y="3200400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0DD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heard from faculty, what we've built, and what comes next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94360" y="4434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9BFC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Briefing  ·  IT Learning Environments  ·  New Mexico State University  · 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5C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-2377440"/>
            <a:ext cx="7680960" cy="7680960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2560320" y="3840480"/>
            <a:ext cx="6035040" cy="6035040"/>
          </a:xfrm>
          <a:prstGeom prst="ellipse">
            <a:avLst/>
          </a:prstGeom>
          <a:solidFill>
            <a:srgbClr val="6D0A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234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94360" y="1554480"/>
            <a:ext cx="7863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Questions?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594360" y="269748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0DD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three we'd like to ask you.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94360" y="3520440"/>
            <a:ext cx="3520440" cy="1600200"/>
          </a:xfrm>
          <a:prstGeom prst="roundRect">
            <a:avLst>
              <a:gd name="adj" fmla="val 5143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3767328"/>
            <a:ext cx="548640" cy="548640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299" y="3920947"/>
            <a:ext cx="241402" cy="24140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68680" y="4462272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isn't working in the room you teach in?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334256" y="3520440"/>
            <a:ext cx="3520440" cy="1600200"/>
          </a:xfrm>
          <a:prstGeom prst="roundRect">
            <a:avLst>
              <a:gd name="adj" fmla="val 5143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608576" y="3767328"/>
            <a:ext cx="548640" cy="548640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195" y="3920947"/>
            <a:ext cx="241402" cy="24140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08576" y="4462272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classrooms should we prioritize first?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8074152" y="3520440"/>
            <a:ext cx="3520440" cy="1600200"/>
          </a:xfrm>
          <a:prstGeom prst="roundRect">
            <a:avLst>
              <a:gd name="adj" fmla="val 5143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348472" y="3767328"/>
            <a:ext cx="548640" cy="548640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2091" y="3920947"/>
            <a:ext cx="241402" cy="24140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48472" y="4462272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make training actually reach you?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594360" y="553212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692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you.</a:t>
            </a:r>
            <a:endParaRPr lang="en-US" sz="2000" dirty="0"/>
          </a:p>
        </p:txBody>
      </p:sp>
      <p:sp>
        <p:nvSpPr>
          <p:cNvPr id="20" name="Text 15"/>
          <p:cNvSpPr/>
          <p:nvPr/>
        </p:nvSpPr>
        <p:spPr>
          <a:xfrm>
            <a:off x="594360" y="640080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8C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Learning Environments  ·  New Mexico State University  ·  2026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98C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THIS STARTED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began with your feedback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9436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Fall 2024, Learning Environments fielded a 10-minute, 9-question survey to all faculty university-wide — covering where you teach, how the technology performs, the difficulties you hit in class, and what you'd like to see.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94360" y="2148840"/>
            <a:ext cx="3520440" cy="1691640"/>
          </a:xfrm>
          <a:prstGeom prst="roundRect">
            <a:avLst>
              <a:gd name="adj" fmla="val 4865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2331720"/>
            <a:ext cx="3520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288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94360" y="32004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responses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34256" y="2148840"/>
            <a:ext cx="3520440" cy="1691640"/>
          </a:xfrm>
          <a:prstGeom prst="roundRect">
            <a:avLst>
              <a:gd name="adj" fmla="val 4865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334256" y="2331720"/>
            <a:ext cx="3520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190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4334256" y="32004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completed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74152" y="2148840"/>
            <a:ext cx="3520440" cy="1691640"/>
          </a:xfrm>
          <a:prstGeom prst="roundRect">
            <a:avLst>
              <a:gd name="adj" fmla="val 4865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074152" y="2331720"/>
            <a:ext cx="3520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22+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8074152" y="32004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buildings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94360" y="4160520"/>
            <a:ext cx="11000232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005840" y="4663440"/>
            <a:ext cx="777240" cy="777240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467" y="4881067"/>
            <a:ext cx="341986" cy="341986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2011680" y="46177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response shaped the plan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2011680" y="4983480"/>
            <a:ext cx="9235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Respondents taught in O'Donnell, Dominici, Gerald Thomas, Science, Breland, Hardman/Jacobs, the Business Complex, Health &amp; Social Services, Guthrie, Chemistry, and Jett — the breadth of participation gives us confidence the findings reflect conditions across campus.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94360" y="64008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NMSU Classroom Refresh Initiative  ·  Faculty Briefing  ·  2026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5C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828800"/>
            <a:ext cx="5486400" cy="5486400"/>
          </a:xfrm>
          <a:prstGeom prst="ellipse">
            <a:avLst/>
          </a:prstGeom>
          <a:solidFill>
            <a:srgbClr val="6D0A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TOLD US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94360" y="8229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Reliability came first — ahead of new features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94360" y="1920240"/>
            <a:ext cx="3520440" cy="2743200"/>
          </a:xfrm>
          <a:prstGeom prst="roundRect">
            <a:avLst>
              <a:gd name="adj" fmla="val 3000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103120"/>
            <a:ext cx="2880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C692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71%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914400" y="301752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faculty hit technical difficulties while teaching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914400" y="41148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134 of 187 respondents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34256" y="1920240"/>
            <a:ext cx="3520440" cy="2743200"/>
          </a:xfrm>
          <a:prstGeom prst="roundRect">
            <a:avLst>
              <a:gd name="adj" fmla="val 3000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654296" y="2103120"/>
            <a:ext cx="2880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C692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37%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4654296" y="301752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rated overall technology functionality Average or below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654296" y="41148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13% rated it Excellent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74152" y="1920240"/>
            <a:ext cx="3520440" cy="2743200"/>
          </a:xfrm>
          <a:prstGeom prst="roundRect">
            <a:avLst>
              <a:gd name="adj" fmla="val 3000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394192" y="2103120"/>
            <a:ext cx="2880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C692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17%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8394192" y="301752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were dissatisfied with the availability of technical support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394192" y="41148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 faculty reported this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94360" y="4983480"/>
            <a:ext cx="110002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0DD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open-ended comments the message was consistent: make the existing technology work every time, and make it work the same way in every building.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94360" y="64008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8C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NMSU Classroom Refresh Initiative  ·  Faculty Briefing  ·  2026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98C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WORDS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faculty asked for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9436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Open-ended responses coded into themes (123 comments). Audio-visual and active-learning technology dominate the requests.</a:t>
            </a:r>
            <a:endParaRPr lang="en-US" sz="14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594360" y="1965960"/>
          <a:ext cx="676656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7635240" y="1965960"/>
            <a:ext cx="3959352" cy="4023360"/>
          </a:xfrm>
          <a:prstGeom prst="roundRect">
            <a:avLst>
              <a:gd name="adj" fmla="val 2079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909560" y="2240280"/>
            <a:ext cx="566928" cy="566928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300" y="2399020"/>
            <a:ext cx="249448" cy="2494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641080" y="2212848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 and hybrid demand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8641080" y="2542032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Projectors, microphones, cameras and HyFlex setups lead — shaping the 2027 auditorium scope.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7909560" y="3538728"/>
            <a:ext cx="566928" cy="566928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8300" y="3697468"/>
            <a:ext cx="249448" cy="24944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641080" y="3511296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Active-learning tools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8641080" y="3840480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boards and TEAL-style rooms inform the 2028 lab work and the 2029 faculty-request cycle.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7909560" y="4837176"/>
            <a:ext cx="566928" cy="566928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8300" y="4995916"/>
            <a:ext cx="249448" cy="24944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641080" y="48097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Many already satisfied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8641080" y="5138928"/>
            <a:ext cx="2788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a quarter reported no concerns — most often in recently refreshed rooms.</a:t>
            </a:r>
            <a:endParaRPr lang="en-US" sz="1150" dirty="0"/>
          </a:p>
        </p:txBody>
      </p:sp>
      <p:sp>
        <p:nvSpPr>
          <p:cNvPr id="19" name="Text 13"/>
          <p:cNvSpPr/>
          <p:nvPr/>
        </p:nvSpPr>
        <p:spPr>
          <a:xfrm>
            <a:off x="594360" y="64008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NMSU Classroom Refresh Initiative  ·  Faculty Briefing  ·  2026</a:t>
            </a:r>
            <a:endParaRPr lang="en-US" sz="900" dirty="0"/>
          </a:p>
        </p:txBody>
      </p:sp>
      <p:sp>
        <p:nvSpPr>
          <p:cNvPr id="20" name="Text 14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ROADMAP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phased five-year plan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9436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phase answers something the survey documented — sequenced so the foundation is solid before new capability is added.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97280" y="2697480"/>
            <a:ext cx="10058400" cy="32004"/>
          </a:xfrm>
          <a:prstGeom prst="rect">
            <a:avLst/>
          </a:prstGeom>
          <a:solidFill>
            <a:srgbClr val="E3D6DC"/>
          </a:solidFill>
          <a:ln w="12700">
            <a:solidFill>
              <a:srgbClr val="E3D6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330452" y="2595067"/>
            <a:ext cx="237744" cy="237744"/>
          </a:xfrm>
          <a:prstGeom prst="ellipse">
            <a:avLst/>
          </a:prstGeom>
          <a:solidFill>
            <a:srgbClr val="8C0B41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94360" y="2057400"/>
            <a:ext cx="1709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2024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594360" y="3063240"/>
            <a:ext cx="1709928" cy="2651760"/>
          </a:xfrm>
          <a:prstGeom prst="roundRect">
            <a:avLst>
              <a:gd name="adj" fmla="val 4813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04088" y="3200400"/>
            <a:ext cx="14904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Baseline Refresh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704088" y="3794760"/>
            <a:ext cx="14904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128 centrally scheduled classrooms received standardized Windows PCs and laser projectors.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50392" y="5230368"/>
            <a:ext cx="1197864" cy="292608"/>
          </a:xfrm>
          <a:prstGeom prst="roundRect">
            <a:avLst>
              <a:gd name="adj" fmla="val 50000"/>
            </a:avLst>
          </a:prstGeom>
          <a:solidFill>
            <a:srgbClr val="8C0B41"/>
          </a:solidFill>
          <a:ln w="127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50392" y="5230368"/>
            <a:ext cx="11978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186684" y="2595067"/>
            <a:ext cx="237744" cy="237744"/>
          </a:xfrm>
          <a:prstGeom prst="ellipse">
            <a:avLst/>
          </a:prstGeom>
          <a:solidFill>
            <a:srgbClr val="8C0B41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450592" y="2057400"/>
            <a:ext cx="1709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2450592" y="3063240"/>
            <a:ext cx="1709928" cy="2651760"/>
          </a:xfrm>
          <a:prstGeom prst="roundRect">
            <a:avLst>
              <a:gd name="adj" fmla="val 4813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560320" y="3200400"/>
            <a:ext cx="14904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Planning Year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2560320" y="3794760"/>
            <a:ext cx="14904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installations. Strategy, standards, and the governance framework developed.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06624" y="5230368"/>
            <a:ext cx="1197864" cy="292608"/>
          </a:xfrm>
          <a:prstGeom prst="roundRect">
            <a:avLst>
              <a:gd name="adj" fmla="val 50000"/>
            </a:avLst>
          </a:prstGeom>
          <a:solidFill>
            <a:srgbClr val="8C0B41"/>
          </a:solidFill>
          <a:ln w="127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706624" y="5230368"/>
            <a:ext cx="11978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006340" y="2558491"/>
            <a:ext cx="310896" cy="310896"/>
          </a:xfrm>
          <a:prstGeom prst="ellipse">
            <a:avLst/>
          </a:prstGeom>
          <a:solidFill>
            <a:srgbClr val="C69214"/>
          </a:solidFill>
          <a:ln w="25400">
            <a:solidFill>
              <a:srgbClr val="C692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306824" y="2057400"/>
            <a:ext cx="1709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692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4306824" y="3063240"/>
            <a:ext cx="1709928" cy="2651760"/>
          </a:xfrm>
          <a:prstGeom prst="roundRect">
            <a:avLst>
              <a:gd name="adj" fmla="val 4813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416552" y="3200400"/>
            <a:ext cx="14904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Systems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416552" y="3794760"/>
            <a:ext cx="14904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control interface installed in 98 rooms — what the technology allocation covered.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562856" y="5230368"/>
            <a:ext cx="1197864" cy="292608"/>
          </a:xfrm>
          <a:prstGeom prst="roundRect">
            <a:avLst>
              <a:gd name="adj" fmla="val 50000"/>
            </a:avLst>
          </a:prstGeom>
          <a:solidFill>
            <a:srgbClr val="C69214"/>
          </a:solidFill>
          <a:ln w="12700">
            <a:solidFill>
              <a:srgbClr val="C692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62856" y="5230368"/>
            <a:ext cx="11978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 ROOMS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6899148" y="2595067"/>
            <a:ext cx="237744" cy="23774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163056" y="2057400"/>
            <a:ext cx="1709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2027</a:t>
            </a:r>
            <a:endParaRPr lang="en-US" sz="2200" dirty="0"/>
          </a:p>
        </p:txBody>
      </p:sp>
      <p:sp>
        <p:nvSpPr>
          <p:cNvPr id="29" name="Shape 27"/>
          <p:cNvSpPr/>
          <p:nvPr/>
        </p:nvSpPr>
        <p:spPr>
          <a:xfrm>
            <a:off x="6163056" y="3063240"/>
            <a:ext cx="1709928" cy="2651760"/>
          </a:xfrm>
          <a:prstGeom prst="roundRect">
            <a:avLst>
              <a:gd name="adj" fmla="val 4813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6272784" y="3200400"/>
            <a:ext cx="14904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Auditoriums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6272784" y="3794760"/>
            <a:ext cx="14904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High-lumen projection, advanced audio reinforcement, lecture capture.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8755380" y="2595067"/>
            <a:ext cx="237744" cy="23774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8019288" y="2057400"/>
            <a:ext cx="1709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2028</a:t>
            </a:r>
            <a:endParaRPr lang="en-US" sz="2200" dirty="0"/>
          </a:p>
        </p:txBody>
      </p:sp>
      <p:sp>
        <p:nvSpPr>
          <p:cNvPr id="34" name="Shape 32"/>
          <p:cNvSpPr/>
          <p:nvPr/>
        </p:nvSpPr>
        <p:spPr>
          <a:xfrm>
            <a:off x="8019288" y="3063240"/>
            <a:ext cx="1709928" cy="2651760"/>
          </a:xfrm>
          <a:prstGeom prst="roundRect">
            <a:avLst>
              <a:gd name="adj" fmla="val 4813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8129016" y="3200400"/>
            <a:ext cx="14904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 Labs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8129016" y="3794760"/>
            <a:ext cx="14904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Lab-specific hardware, collaborative equipment, connectivity at student stations.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10611612" y="2595067"/>
            <a:ext cx="237744" cy="23774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9875520" y="2057400"/>
            <a:ext cx="1709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2029</a:t>
            </a:r>
            <a:endParaRPr lang="en-US" sz="2200" dirty="0"/>
          </a:p>
        </p:txBody>
      </p:sp>
      <p:sp>
        <p:nvSpPr>
          <p:cNvPr id="39" name="Shape 37"/>
          <p:cNvSpPr/>
          <p:nvPr/>
        </p:nvSpPr>
        <p:spPr>
          <a:xfrm>
            <a:off x="9875520" y="3063240"/>
            <a:ext cx="1709928" cy="2651760"/>
          </a:xfrm>
          <a:prstGeom prst="roundRect">
            <a:avLst>
              <a:gd name="adj" fmla="val 4813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9985248" y="3200400"/>
            <a:ext cx="14904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Faculty Requests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9985248" y="3794760"/>
            <a:ext cx="14904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intake for specialized instructional technology.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594360" y="5897880"/>
            <a:ext cx="110002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71% reliability gap drove the baseline and control-system phases; hybrid and active-learning requests shape the auditorium, lab, and faculty-request phases.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594360" y="64008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NMSU Classroom Refresh Initiative  ·  Faculty Briefing  ·  2026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been delivered so far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9436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years of work, and the rooms you teach in today reflect it.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94360" y="2011680"/>
            <a:ext cx="11000232" cy="1298448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2304288"/>
            <a:ext cx="713232" cy="713232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" y="2503993"/>
            <a:ext cx="313822" cy="31382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2212848"/>
            <a:ext cx="9418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2024 — Baseline refresh, complete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920240" y="2578608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Standardized Windows instructor computers and laser projectors installed in all 128 centrally scheduled classrooms — the direct answer to the reliability gap faculty reported.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94360" y="3474720"/>
            <a:ext cx="11000232" cy="1298448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914400" y="3767328"/>
            <a:ext cx="713232" cy="713232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105" y="3967033"/>
            <a:ext cx="313822" cy="31382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920240" y="3675888"/>
            <a:ext cx="9418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 — Planning year, complete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1920240" y="4041648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Installations paused deliberately to build an enterprise strategy: technology baselines by room type, defined lifecycle and replacement cycles, and the five-year plan itself.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94360" y="4937760"/>
            <a:ext cx="11000232" cy="1298448"/>
          </a:xfrm>
          <a:prstGeom prst="roundRect">
            <a:avLst>
              <a:gd name="adj" fmla="val 6338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914400" y="5230368"/>
            <a:ext cx="713232" cy="713232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105" y="5430073"/>
            <a:ext cx="313822" cy="31382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920240" y="5138928"/>
            <a:ext cx="9418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 — Control systems, 98 rooms installed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1920240" y="5504688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 classrooms received the standardized control system — the number the year's technology allocation covered. A single unified interface replaces the different one faculty encountered in nearly every building, the most frequent complaint in the survey. The remaining rooms await funding.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594360" y="64008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NMSU Classroom Refresh Initiative  ·  Faculty Briefing  ·  2026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every room is built to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9436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 is not identical rooms — it is a defined baseline appropriate to each room type, with a consistent, supportable experience.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94360" y="2057400"/>
            <a:ext cx="6949440" cy="1115568"/>
          </a:xfrm>
          <a:prstGeom prst="roundRect">
            <a:avLst>
              <a:gd name="adj" fmla="val 7377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68680" y="2313432"/>
            <a:ext cx="603504" cy="603504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661" y="2482413"/>
            <a:ext cx="265542" cy="26554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91640" y="2203704"/>
            <a:ext cx="5669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General-purpose classroom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1691640" y="2542032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 projector · Windows PC · standardized control system · integrated audio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94360" y="3355848"/>
            <a:ext cx="6949440" cy="1115568"/>
          </a:xfrm>
          <a:prstGeom prst="roundRect">
            <a:avLst>
              <a:gd name="adj" fmla="val 7377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3611880"/>
            <a:ext cx="603504" cy="603504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61" y="3780861"/>
            <a:ext cx="265542" cy="26554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3502152"/>
            <a:ext cx="5669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 labs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1691640" y="3840480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plus lab-specific peripherals and enhanced connectivity at instructional and student stations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594360" y="4654296"/>
            <a:ext cx="6949440" cy="1115568"/>
          </a:xfrm>
          <a:prstGeom prst="roundRect">
            <a:avLst>
              <a:gd name="adj" fmla="val 7377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68680" y="4910328"/>
            <a:ext cx="603504" cy="603504"/>
          </a:xfrm>
          <a:prstGeom prst="ellipse">
            <a:avLst/>
          </a:prstGeom>
          <a:solidFill>
            <a:srgbClr val="8C0B4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661" y="5079309"/>
            <a:ext cx="265542" cy="26554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91640" y="4800600"/>
            <a:ext cx="5669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8C0B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Auditorium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1691640" y="5138928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High-lumen projection · advanced audio reinforcement · lecture-capture capability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7863840" y="2057400"/>
            <a:ext cx="3730752" cy="4014216"/>
          </a:xfrm>
          <a:prstGeom prst="roundRect">
            <a:avLst>
              <a:gd name="adj" fmla="val 2206"/>
            </a:avLst>
          </a:prstGeom>
          <a:solidFill>
            <a:srgbClr val="8C0B41"/>
          </a:solidFill>
          <a:ln w="127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8183880" y="2331720"/>
            <a:ext cx="548640" cy="548640"/>
          </a:xfrm>
          <a:prstGeom prst="ellipse">
            <a:avLst/>
          </a:prstGeom>
          <a:solidFill>
            <a:srgbClr val="6D0A3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7499" y="2485339"/>
            <a:ext cx="241402" cy="24140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869680" y="239572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Lifecycle anchors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8183880" y="315468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 computers</a:t>
            </a:r>
            <a:endParaRPr lang="en-US" sz="1350" dirty="0"/>
          </a:p>
        </p:txBody>
      </p:sp>
      <p:sp>
        <p:nvSpPr>
          <p:cNvPr id="25" name="Text 19"/>
          <p:cNvSpPr/>
          <p:nvPr/>
        </p:nvSpPr>
        <p:spPr>
          <a:xfrm>
            <a:off x="8183880" y="34290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→ 2029  ·  5-year cycle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8183880" y="394106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Projectors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8183880" y="421538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→ 2029  ·  5-year cycle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8183880" y="47274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systems</a:t>
            </a:r>
            <a:endParaRPr lang="en-US" sz="1350" dirty="0"/>
          </a:p>
        </p:txBody>
      </p:sp>
      <p:sp>
        <p:nvSpPr>
          <p:cNvPr id="29" name="Text 23"/>
          <p:cNvSpPr/>
          <p:nvPr/>
        </p:nvSpPr>
        <p:spPr>
          <a:xfrm>
            <a:off x="8183880" y="50017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→ 2033–36  ·  7–10-year cycle</a:t>
            </a:r>
            <a:endParaRPr lang="en-US" sz="1200" dirty="0"/>
          </a:p>
        </p:txBody>
      </p:sp>
      <p:sp>
        <p:nvSpPr>
          <p:cNvPr id="30" name="Text 24"/>
          <p:cNvSpPr/>
          <p:nvPr/>
        </p:nvSpPr>
        <p:spPr>
          <a:xfrm>
            <a:off x="8183880" y="5532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Defined replacement cycles make budgeting predictable and reduce emergency, age-driven fixes.</a:t>
            </a:r>
            <a:endParaRPr lang="en-US" sz="1050" dirty="0"/>
          </a:p>
        </p:txBody>
      </p:sp>
      <p:sp>
        <p:nvSpPr>
          <p:cNvPr id="31" name="Text 25"/>
          <p:cNvSpPr/>
          <p:nvPr/>
        </p:nvSpPr>
        <p:spPr>
          <a:xfrm>
            <a:off x="594360" y="64008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NMSU Classroom Refresh Initiative  ·  Faculty Briefing  ·  2026</a:t>
            </a:r>
            <a:endParaRPr lang="en-US" sz="900" dirty="0"/>
          </a:p>
        </p:txBody>
      </p:sp>
      <p:sp>
        <p:nvSpPr>
          <p:cNvPr id="32" name="Text 26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MOMENTUM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 plan on paper to a campus conversation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94360" y="126187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June, the initiative has moved through governance, faculty, and campus-planning conversations — and into the legislative ask.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2437790" y="2318004"/>
            <a:ext cx="25603" cy="1207008"/>
          </a:xfrm>
          <a:prstGeom prst="rect">
            <a:avLst/>
          </a:prstGeom>
          <a:solidFill>
            <a:srgbClr val="8C0B41"/>
          </a:solidFill>
          <a:ln w="127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437790" y="3525012"/>
            <a:ext cx="25603" cy="2414016"/>
          </a:xfrm>
          <a:prstGeom prst="rect">
            <a:avLst/>
          </a:prstGeom>
          <a:solidFill>
            <a:srgbClr val="E3D6DC"/>
          </a:solidFill>
          <a:ln w="12700">
            <a:solidFill>
              <a:srgbClr val="E3D6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0" y="2066544"/>
            <a:ext cx="8851392" cy="502920"/>
          </a:xfrm>
          <a:prstGeom prst="roundRect">
            <a:avLst>
              <a:gd name="adj" fmla="val 14545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980944" y="2112264"/>
            <a:ext cx="8394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Classroom Upgrade Collaboration Planning Session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2980944" y="2331720"/>
            <a:ext cx="83941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IT, Facilities, Academic Scheduling, Faculty Senate, Academic Affairs, and ASNMSU planned classrooms together for the first time.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94360" y="2180844"/>
            <a:ext cx="1554480" cy="274320"/>
          </a:xfrm>
          <a:prstGeom prst="roundRect">
            <a:avLst>
              <a:gd name="adj" fmla="val 50000"/>
            </a:avLst>
          </a:prstGeom>
          <a:solidFill>
            <a:srgbClr val="8C0B41"/>
          </a:solidFill>
          <a:ln w="15875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4360" y="218084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24, 2026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295144" y="2162556"/>
            <a:ext cx="310896" cy="310896"/>
          </a:xfrm>
          <a:prstGeom prst="ellipse">
            <a:avLst/>
          </a:prstGeom>
          <a:solidFill>
            <a:srgbClr val="8C0B41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304" y="2252716"/>
            <a:ext cx="130576" cy="130576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2743200" y="2670048"/>
            <a:ext cx="8851392" cy="502920"/>
          </a:xfrm>
          <a:prstGeom prst="roundRect">
            <a:avLst>
              <a:gd name="adj" fmla="val 14545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980944" y="2715768"/>
            <a:ext cx="8394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planning recap and next steps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2980944" y="2935224"/>
            <a:ext cx="83941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day's outcomes consolidated into a Next Steps Report — workstreams, leads, and timelines.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94360" y="2784348"/>
            <a:ext cx="1554480" cy="274320"/>
          </a:xfrm>
          <a:prstGeom prst="roundRect">
            <a:avLst>
              <a:gd name="adj" fmla="val 50000"/>
            </a:avLst>
          </a:prstGeom>
          <a:solidFill>
            <a:srgbClr val="8C0B41"/>
          </a:solidFill>
          <a:ln w="15875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594360" y="27843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29, 2026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2295144" y="2766060"/>
            <a:ext cx="310896" cy="310896"/>
          </a:xfrm>
          <a:prstGeom prst="ellipse">
            <a:avLst/>
          </a:prstGeom>
          <a:solidFill>
            <a:srgbClr val="8C0B41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304" y="2856220"/>
            <a:ext cx="130576" cy="130576"/>
          </a:xfrm>
          <a:prstGeom prst="rect">
            <a:avLst/>
          </a:prstGeom>
        </p:spPr>
      </p:pic>
      <p:sp>
        <p:nvSpPr>
          <p:cNvPr id="21" name="Shape 17"/>
          <p:cNvSpPr/>
          <p:nvPr/>
        </p:nvSpPr>
        <p:spPr>
          <a:xfrm>
            <a:off x="2743200" y="3273552"/>
            <a:ext cx="8851392" cy="502920"/>
          </a:xfrm>
          <a:prstGeom prst="roundRect">
            <a:avLst>
              <a:gd name="adj" fmla="val 14545"/>
            </a:avLst>
          </a:prstGeom>
          <a:solidFill>
            <a:srgbClr val="FAF3F6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2980944" y="3319272"/>
            <a:ext cx="8394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Classroom governance discussion</a:t>
            </a:r>
            <a:endParaRPr lang="en-US" sz="1350" dirty="0"/>
          </a:p>
        </p:txBody>
      </p:sp>
      <p:sp>
        <p:nvSpPr>
          <p:cNvPr id="23" name="Text 19"/>
          <p:cNvSpPr/>
          <p:nvPr/>
        </p:nvSpPr>
        <p:spPr>
          <a:xfrm>
            <a:off x="2980944" y="3538728"/>
            <a:ext cx="83941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Shaping a standing cross-functional structure so classroom decisions follow one shared roadmap.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594360" y="3387852"/>
            <a:ext cx="1554480" cy="274320"/>
          </a:xfrm>
          <a:prstGeom prst="roundRect">
            <a:avLst>
              <a:gd name="adj" fmla="val 50000"/>
            </a:avLst>
          </a:prstGeom>
          <a:solidFill>
            <a:srgbClr val="8C0B41"/>
          </a:solidFill>
          <a:ln w="15875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594360" y="338785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4, 2026</a:t>
            </a:r>
            <a:endParaRPr lang="en-US" sz="1050" dirty="0"/>
          </a:p>
        </p:txBody>
      </p:sp>
      <p:sp>
        <p:nvSpPr>
          <p:cNvPr id="26" name="Shape 22"/>
          <p:cNvSpPr/>
          <p:nvPr/>
        </p:nvSpPr>
        <p:spPr>
          <a:xfrm>
            <a:off x="2295144" y="3369564"/>
            <a:ext cx="310896" cy="310896"/>
          </a:xfrm>
          <a:prstGeom prst="ellipse">
            <a:avLst/>
          </a:prstGeom>
          <a:solidFill>
            <a:srgbClr val="8C0B41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04" y="3459724"/>
            <a:ext cx="130576" cy="130576"/>
          </a:xfrm>
          <a:prstGeom prst="rect">
            <a:avLst/>
          </a:prstGeom>
        </p:spPr>
      </p:pic>
      <p:sp>
        <p:nvSpPr>
          <p:cNvPr id="28" name="Shape 23"/>
          <p:cNvSpPr/>
          <p:nvPr/>
        </p:nvSpPr>
        <p:spPr>
          <a:xfrm>
            <a:off x="2743200" y="3877056"/>
            <a:ext cx="885139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Text 24"/>
          <p:cNvSpPr/>
          <p:nvPr/>
        </p:nvSpPr>
        <p:spPr>
          <a:xfrm>
            <a:off x="2980944" y="3922776"/>
            <a:ext cx="8394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Classroom modernization update to the FSLC</a:t>
            </a:r>
            <a:endParaRPr lang="en-US" sz="1350" dirty="0"/>
          </a:p>
        </p:txBody>
      </p:sp>
      <p:sp>
        <p:nvSpPr>
          <p:cNvPr id="30" name="Text 25"/>
          <p:cNvSpPr/>
          <p:nvPr/>
        </p:nvSpPr>
        <p:spPr>
          <a:xfrm>
            <a:off x="2980944" y="4142232"/>
            <a:ext cx="83941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the plan and its evidence base to faculty leadership.</a:t>
            </a:r>
            <a:endParaRPr lang="en-US" sz="1050" dirty="0"/>
          </a:p>
        </p:txBody>
      </p:sp>
      <p:sp>
        <p:nvSpPr>
          <p:cNvPr id="31" name="Shape 26"/>
          <p:cNvSpPr/>
          <p:nvPr/>
        </p:nvSpPr>
        <p:spPr>
          <a:xfrm>
            <a:off x="594360" y="3991356"/>
            <a:ext cx="1554480" cy="274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7"/>
          <p:cNvSpPr/>
          <p:nvPr/>
        </p:nvSpPr>
        <p:spPr>
          <a:xfrm>
            <a:off x="594360" y="399135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8C0B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27, 2026</a:t>
            </a:r>
            <a:endParaRPr lang="en-US" sz="1050" dirty="0"/>
          </a:p>
        </p:txBody>
      </p:sp>
      <p:sp>
        <p:nvSpPr>
          <p:cNvPr id="33" name="Shape 28"/>
          <p:cNvSpPr/>
          <p:nvPr/>
        </p:nvSpPr>
        <p:spPr>
          <a:xfrm>
            <a:off x="2295144" y="3973068"/>
            <a:ext cx="310896" cy="31089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5304" y="4063228"/>
            <a:ext cx="130576" cy="130576"/>
          </a:xfrm>
          <a:prstGeom prst="rect">
            <a:avLst/>
          </a:prstGeom>
        </p:spPr>
      </p:pic>
      <p:sp>
        <p:nvSpPr>
          <p:cNvPr id="35" name="Shape 29"/>
          <p:cNvSpPr/>
          <p:nvPr/>
        </p:nvSpPr>
        <p:spPr>
          <a:xfrm>
            <a:off x="2743200" y="4480560"/>
            <a:ext cx="885139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Text 30"/>
          <p:cNvSpPr/>
          <p:nvPr/>
        </p:nvSpPr>
        <p:spPr>
          <a:xfrm>
            <a:off x="2980944" y="4526280"/>
            <a:ext cx="8394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Faculty Senate meeting</a:t>
            </a:r>
            <a:endParaRPr lang="en-US" sz="1350" dirty="0"/>
          </a:p>
        </p:txBody>
      </p:sp>
      <p:sp>
        <p:nvSpPr>
          <p:cNvPr id="37" name="Text 31"/>
          <p:cNvSpPr/>
          <p:nvPr/>
        </p:nvSpPr>
        <p:spPr>
          <a:xfrm>
            <a:off x="2980944" y="4745736"/>
            <a:ext cx="83941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Classroom modernization on the agenda before the full Senate.</a:t>
            </a:r>
            <a:endParaRPr lang="en-US" sz="1050" dirty="0"/>
          </a:p>
        </p:txBody>
      </p:sp>
      <p:sp>
        <p:nvSpPr>
          <p:cNvPr id="38" name="Shape 32"/>
          <p:cNvSpPr/>
          <p:nvPr/>
        </p:nvSpPr>
        <p:spPr>
          <a:xfrm>
            <a:off x="594360" y="4594860"/>
            <a:ext cx="1554480" cy="274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3"/>
          <p:cNvSpPr/>
          <p:nvPr/>
        </p:nvSpPr>
        <p:spPr>
          <a:xfrm>
            <a:off x="594360" y="45948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8C0B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September 3, 2026</a:t>
            </a:r>
            <a:endParaRPr lang="en-US" sz="1050" dirty="0"/>
          </a:p>
        </p:txBody>
      </p:sp>
      <p:sp>
        <p:nvSpPr>
          <p:cNvPr id="40" name="Shape 34"/>
          <p:cNvSpPr/>
          <p:nvPr/>
        </p:nvSpPr>
        <p:spPr>
          <a:xfrm>
            <a:off x="2295144" y="4576572"/>
            <a:ext cx="310896" cy="31089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5304" y="4666732"/>
            <a:ext cx="130576" cy="130576"/>
          </a:xfrm>
          <a:prstGeom prst="rect">
            <a:avLst/>
          </a:prstGeom>
        </p:spPr>
      </p:pic>
      <p:sp>
        <p:nvSpPr>
          <p:cNvPr id="42" name="Shape 35"/>
          <p:cNvSpPr/>
          <p:nvPr/>
        </p:nvSpPr>
        <p:spPr>
          <a:xfrm>
            <a:off x="2743200" y="5084064"/>
            <a:ext cx="885139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E3D6DC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Text 36"/>
          <p:cNvSpPr/>
          <p:nvPr/>
        </p:nvSpPr>
        <p:spPr>
          <a:xfrm>
            <a:off x="2980944" y="5129784"/>
            <a:ext cx="8394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Initiative and committee charter review</a:t>
            </a:r>
            <a:endParaRPr lang="en-US" sz="1350" dirty="0"/>
          </a:p>
        </p:txBody>
      </p:sp>
      <p:sp>
        <p:nvSpPr>
          <p:cNvPr id="44" name="Text 37"/>
          <p:cNvSpPr/>
          <p:nvPr/>
        </p:nvSpPr>
        <p:spPr>
          <a:xfrm>
            <a:off x="2980944" y="5349240"/>
            <a:ext cx="83941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initiative and proposed Classroom Technology Committee charter, reviewed alongside the Integrated Campus Development Plan.</a:t>
            </a:r>
            <a:endParaRPr lang="en-US" sz="1050" dirty="0"/>
          </a:p>
        </p:txBody>
      </p:sp>
      <p:sp>
        <p:nvSpPr>
          <p:cNvPr id="45" name="Shape 38"/>
          <p:cNvSpPr/>
          <p:nvPr/>
        </p:nvSpPr>
        <p:spPr>
          <a:xfrm>
            <a:off x="594360" y="5198364"/>
            <a:ext cx="1554480" cy="274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875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9"/>
          <p:cNvSpPr/>
          <p:nvPr/>
        </p:nvSpPr>
        <p:spPr>
          <a:xfrm>
            <a:off x="594360" y="519836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8C0B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September 16, 2026</a:t>
            </a:r>
            <a:endParaRPr lang="en-US" sz="1050" dirty="0"/>
          </a:p>
        </p:txBody>
      </p:sp>
      <p:sp>
        <p:nvSpPr>
          <p:cNvPr id="47" name="Shape 40"/>
          <p:cNvSpPr/>
          <p:nvPr/>
        </p:nvSpPr>
        <p:spPr>
          <a:xfrm>
            <a:off x="2295144" y="5180076"/>
            <a:ext cx="310896" cy="31089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8C0B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5304" y="5270236"/>
            <a:ext cx="130576" cy="130576"/>
          </a:xfrm>
          <a:prstGeom prst="rect">
            <a:avLst/>
          </a:prstGeom>
        </p:spPr>
      </p:pic>
      <p:sp>
        <p:nvSpPr>
          <p:cNvPr id="49" name="Shape 41"/>
          <p:cNvSpPr/>
          <p:nvPr/>
        </p:nvSpPr>
        <p:spPr>
          <a:xfrm>
            <a:off x="2743200" y="5687568"/>
            <a:ext cx="8851392" cy="502920"/>
          </a:xfrm>
          <a:prstGeom prst="roundRect">
            <a:avLst>
              <a:gd name="adj" fmla="val 14545"/>
            </a:avLst>
          </a:prstGeom>
          <a:solidFill>
            <a:srgbClr val="8C0B41"/>
          </a:solidFill>
          <a:ln w="12700">
            <a:solidFill>
              <a:srgbClr val="8C0B41"/>
            </a:solidFill>
            <a:prstDash val="solid"/>
          </a:ln>
          <a:effectLst>
            <a:outerShdw blurRad="127000" dist="25400" dir="5400000" algn="bl" rotWithShape="0">
              <a:srgbClr val="8C0B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0" name="Text 42"/>
          <p:cNvSpPr/>
          <p:nvPr/>
        </p:nvSpPr>
        <p:spPr>
          <a:xfrm>
            <a:off x="2980944" y="5733288"/>
            <a:ext cx="8394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ASNMSU legislative ask</a:t>
            </a:r>
            <a:endParaRPr lang="en-US" sz="1350" dirty="0"/>
          </a:p>
        </p:txBody>
      </p:sp>
      <p:sp>
        <p:nvSpPr>
          <p:cNvPr id="51" name="Text 43"/>
          <p:cNvSpPr/>
          <p:nvPr/>
        </p:nvSpPr>
        <p:spPr>
          <a:xfrm>
            <a:off x="2980944" y="5952744"/>
            <a:ext cx="83941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capital ask centered on Science Hall classrooms, prepared for the 2027 State Legislative session.</a:t>
            </a:r>
            <a:endParaRPr lang="en-US" sz="1050" dirty="0"/>
          </a:p>
        </p:txBody>
      </p:sp>
      <p:sp>
        <p:nvSpPr>
          <p:cNvPr id="52" name="Shape 44"/>
          <p:cNvSpPr/>
          <p:nvPr/>
        </p:nvSpPr>
        <p:spPr>
          <a:xfrm>
            <a:off x="594360" y="5801868"/>
            <a:ext cx="1554480" cy="274320"/>
          </a:xfrm>
          <a:prstGeom prst="roundRect">
            <a:avLst>
              <a:gd name="adj" fmla="val 50000"/>
            </a:avLst>
          </a:prstGeom>
          <a:solidFill>
            <a:srgbClr val="C69214"/>
          </a:solidFill>
          <a:ln w="15875">
            <a:solidFill>
              <a:srgbClr val="C692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45"/>
          <p:cNvSpPr/>
          <p:nvPr/>
        </p:nvSpPr>
        <p:spPr>
          <a:xfrm>
            <a:off x="594360" y="580186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 session</a:t>
            </a:r>
            <a:endParaRPr lang="en-US" sz="1050" dirty="0"/>
          </a:p>
        </p:txBody>
      </p:sp>
      <p:sp>
        <p:nvSpPr>
          <p:cNvPr id="54" name="Shape 46"/>
          <p:cNvSpPr/>
          <p:nvPr/>
        </p:nvSpPr>
        <p:spPr>
          <a:xfrm>
            <a:off x="2258568" y="5747004"/>
            <a:ext cx="384048" cy="384048"/>
          </a:xfrm>
          <a:prstGeom prst="ellipse">
            <a:avLst/>
          </a:prstGeom>
          <a:solidFill>
            <a:srgbClr val="C69214"/>
          </a:solidFill>
          <a:ln w="25400">
            <a:solidFill>
              <a:srgbClr val="C692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5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69942" y="5858378"/>
            <a:ext cx="161300" cy="161300"/>
          </a:xfrm>
          <a:prstGeom prst="rect">
            <a:avLst/>
          </a:prstGeom>
        </p:spPr>
      </p:pic>
      <p:sp>
        <p:nvSpPr>
          <p:cNvPr id="56" name="Shape 47"/>
          <p:cNvSpPr/>
          <p:nvPr/>
        </p:nvSpPr>
        <p:spPr>
          <a:xfrm>
            <a:off x="2304288" y="3815791"/>
            <a:ext cx="292608" cy="21946"/>
          </a:xfrm>
          <a:prstGeom prst="rect">
            <a:avLst/>
          </a:prstGeom>
          <a:solidFill>
            <a:srgbClr val="C69214"/>
          </a:solidFill>
          <a:ln w="12700">
            <a:solidFill>
              <a:srgbClr val="C692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48"/>
          <p:cNvSpPr/>
          <p:nvPr/>
        </p:nvSpPr>
        <p:spPr>
          <a:xfrm>
            <a:off x="594360" y="3689604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150" dirty="0">
                <a:solidFill>
                  <a:srgbClr val="9C73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950" dirty="0"/>
          </a:p>
        </p:txBody>
      </p:sp>
      <p:sp>
        <p:nvSpPr>
          <p:cNvPr id="58" name="Text 49"/>
          <p:cNvSpPr/>
          <p:nvPr/>
        </p:nvSpPr>
        <p:spPr>
          <a:xfrm>
            <a:off x="594360" y="64008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NMSU Classroom Refresh Initiative  ·  Faculty Briefing  ·  2026</a:t>
            </a:r>
            <a:endParaRPr lang="en-US" sz="900" dirty="0"/>
          </a:p>
        </p:txBody>
      </p:sp>
      <p:sp>
        <p:nvSpPr>
          <p:cNvPr id="59" name="Text 50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5C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84080" y="-1737360"/>
            <a:ext cx="5120640" cy="5120640"/>
          </a:xfrm>
          <a:prstGeom prst="ellipse">
            <a:avLst/>
          </a:prstGeom>
          <a:solidFill>
            <a:srgbClr val="6D0A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2194560" y="4206240"/>
            <a:ext cx="5486400" cy="5486400"/>
          </a:xfrm>
          <a:prstGeom prst="ellipse">
            <a:avLst/>
          </a:prstGeom>
          <a:solidFill>
            <a:srgbClr val="6D0A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3840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COMES NEXT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94360" y="640080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we're working on now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94360" y="1261872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4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from the June 24 session, grouped into the workstreams that matter most to faculty.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94360" y="1874520"/>
            <a:ext cx="3520440" cy="1755648"/>
          </a:xfrm>
          <a:prstGeom prst="roundRect">
            <a:avLst>
              <a:gd name="adj" fmla="val 4688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2130552"/>
            <a:ext cx="566928" cy="566928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420" y="2289292"/>
            <a:ext cx="249448" cy="24944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68680" y="277063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Complete standardization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868680" y="3099816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the control-system standard to the rooms the current allocation could not reach, so every classroom shares one interface.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334256" y="1874520"/>
            <a:ext cx="3520440" cy="1755648"/>
          </a:xfrm>
          <a:prstGeom prst="roundRect">
            <a:avLst>
              <a:gd name="adj" fmla="val 4688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608576" y="2130552"/>
            <a:ext cx="566928" cy="566928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316" y="2289292"/>
            <a:ext cx="249448" cy="24944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608576" y="277063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Rebuild training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608576" y="3099816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Redesign technology training to reach faculty through deans and department heads — timed around the start of term.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8074152" y="1874520"/>
            <a:ext cx="3520440" cy="1755648"/>
          </a:xfrm>
          <a:prstGeom prst="roundRect">
            <a:avLst>
              <a:gd name="adj" fmla="val 4688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348472" y="2130552"/>
            <a:ext cx="566928" cy="566928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212" y="2289292"/>
            <a:ext cx="249448" cy="24944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348472" y="277063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Inventory the physical room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8348472" y="3099816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with Facilities on furniture, moveable-furniture management, and desk-level power and charging.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594360" y="3867912"/>
            <a:ext cx="3520440" cy="1755648"/>
          </a:xfrm>
          <a:prstGeom prst="roundRect">
            <a:avLst>
              <a:gd name="adj" fmla="val 4688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868680" y="4123944"/>
            <a:ext cx="566928" cy="566928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420" y="4282684"/>
            <a:ext cx="249448" cy="24944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868680" y="4764024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Formalize governance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868680" y="5093208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a standing cross-functional group with a shared roadmap and a single system of record.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4334256" y="3867912"/>
            <a:ext cx="3520440" cy="1755648"/>
          </a:xfrm>
          <a:prstGeom prst="roundRect">
            <a:avLst>
              <a:gd name="adj" fmla="val 4688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4608576" y="4123944"/>
            <a:ext cx="566928" cy="566928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7316" y="4282684"/>
            <a:ext cx="249448" cy="249448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4608576" y="4764024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the case for funding</a:t>
            </a:r>
            <a:endParaRPr lang="en-US" sz="1500" dirty="0"/>
          </a:p>
        </p:txBody>
      </p:sp>
      <p:sp>
        <p:nvSpPr>
          <p:cNvPr id="31" name="Text 24"/>
          <p:cNvSpPr/>
          <p:nvPr/>
        </p:nvSpPr>
        <p:spPr>
          <a:xfrm>
            <a:off x="4608576" y="5093208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 classroom-condition data to support advocacy ahead of the 2027 State Legislative session.</a:t>
            </a:r>
            <a:endParaRPr lang="en-US" sz="1150" dirty="0"/>
          </a:p>
        </p:txBody>
      </p:sp>
      <p:sp>
        <p:nvSpPr>
          <p:cNvPr id="32" name="Shape 25"/>
          <p:cNvSpPr/>
          <p:nvPr/>
        </p:nvSpPr>
        <p:spPr>
          <a:xfrm>
            <a:off x="8074152" y="3867912"/>
            <a:ext cx="3520440" cy="1755648"/>
          </a:xfrm>
          <a:prstGeom prst="roundRect">
            <a:avLst>
              <a:gd name="adj" fmla="val 4688"/>
            </a:avLst>
          </a:prstGeom>
          <a:solidFill>
            <a:srgbClr val="8C0B41"/>
          </a:solidFill>
          <a:ln w="12700">
            <a:solidFill>
              <a:srgbClr val="A022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6"/>
          <p:cNvSpPr/>
          <p:nvPr/>
        </p:nvSpPr>
        <p:spPr>
          <a:xfrm>
            <a:off x="8348472" y="4123944"/>
            <a:ext cx="566928" cy="566928"/>
          </a:xfrm>
          <a:prstGeom prst="ellipse">
            <a:avLst/>
          </a:prstGeom>
          <a:solidFill>
            <a:srgbClr val="C6921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7212" y="4282684"/>
            <a:ext cx="249448" cy="249448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8348472" y="4764024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Keep the loop open</a:t>
            </a:r>
            <a:endParaRPr lang="en-US" sz="1500" dirty="0"/>
          </a:p>
        </p:txBody>
      </p:sp>
      <p:sp>
        <p:nvSpPr>
          <p:cNvPr id="36" name="Text 28"/>
          <p:cNvSpPr/>
          <p:nvPr/>
        </p:nvSpPr>
        <p:spPr>
          <a:xfrm>
            <a:off x="8348472" y="5093208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BC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 faculty and student input so the 2028 lab phase and 2029 request cycle reflect current needs.</a:t>
            </a:r>
            <a:endParaRPr lang="en-US" sz="1150" dirty="0"/>
          </a:p>
        </p:txBody>
      </p:sp>
      <p:sp>
        <p:nvSpPr>
          <p:cNvPr id="37" name="Text 29"/>
          <p:cNvSpPr/>
          <p:nvPr/>
        </p:nvSpPr>
        <p:spPr>
          <a:xfrm>
            <a:off x="594360" y="580644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692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us what your classroom needs — faculty input shapes what gets funded and what comes next.</a:t>
            </a:r>
            <a:endParaRPr lang="en-US" sz="1400" dirty="0"/>
          </a:p>
        </p:txBody>
      </p:sp>
      <p:sp>
        <p:nvSpPr>
          <p:cNvPr id="38" name="Text 30"/>
          <p:cNvSpPr/>
          <p:nvPr/>
        </p:nvSpPr>
        <p:spPr>
          <a:xfrm>
            <a:off x="594360" y="640080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8C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Learning Environments  ·  New Mexico State University  ·  2026</a:t>
            </a:r>
            <a:endParaRPr lang="en-US" sz="900" dirty="0"/>
          </a:p>
        </p:txBody>
      </p:sp>
      <p:sp>
        <p:nvSpPr>
          <p:cNvPr id="39" name="Text 31"/>
          <p:cNvSpPr/>
          <p:nvPr/>
        </p:nvSpPr>
        <p:spPr>
          <a:xfrm>
            <a:off x="1124712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98C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1473</Words>
  <Application>Microsoft Office PowerPoint</Application>
  <PresentationFormat>Widescreen</PresentationFormat>
  <Paragraphs>173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Refresh Initiative — Faculty Briefing</dc:title>
  <dc:subject>PptxGenJS Presentation</dc:subject>
  <dc:creator>IT Learning Environments, New Mexico State University</dc:creator>
  <cp:lastModifiedBy>Lizely Madrigal</cp:lastModifiedBy>
  <cp:revision>1</cp:revision>
  <dcterms:created xsi:type="dcterms:W3CDTF">2026-08-21T20:45:15Z</dcterms:created>
  <dcterms:modified xsi:type="dcterms:W3CDTF">2026-08-21T20:46:56Z</dcterms:modified>
</cp:coreProperties>
</file>