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5"/>
  </p:notesMasterIdLst>
  <p:handoutMasterIdLst>
    <p:handoutMasterId r:id="rId26"/>
  </p:handoutMasterIdLst>
  <p:sldIdLst>
    <p:sldId id="264" r:id="rId5"/>
    <p:sldId id="339" r:id="rId6"/>
    <p:sldId id="386" r:id="rId7"/>
    <p:sldId id="389" r:id="rId8"/>
    <p:sldId id="401" r:id="rId9"/>
    <p:sldId id="402" r:id="rId10"/>
    <p:sldId id="403" r:id="rId11"/>
    <p:sldId id="407" r:id="rId12"/>
    <p:sldId id="404" r:id="rId13"/>
    <p:sldId id="409" r:id="rId14"/>
    <p:sldId id="354" r:id="rId15"/>
    <p:sldId id="399" r:id="rId16"/>
    <p:sldId id="408" r:id="rId17"/>
    <p:sldId id="363" r:id="rId18"/>
    <p:sldId id="400" r:id="rId19"/>
    <p:sldId id="393" r:id="rId20"/>
    <p:sldId id="361" r:id="rId21"/>
    <p:sldId id="366" r:id="rId22"/>
    <p:sldId id="398" r:id="rId23"/>
    <p:sldId id="263" r:id="rId24"/>
  </p:sldIdLst>
  <p:sldSz cx="9144000" cy="6858000" type="screen4x3"/>
  <p:notesSz cx="7010400" cy="92964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0CD79-9BC7-EAFB-F7DA-6BA372E9735A}" v="38" dt="2025-10-06T18:23:23.0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03233-9F9E-44DC-8C6F-70B651D57B3E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91F17FB-CB0E-4315-AECC-F56C88E2A667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Recommending</a:t>
          </a:r>
          <a:endParaRPr lang="en-US" dirty="0"/>
        </a:p>
      </dgm:t>
    </dgm:pt>
    <dgm:pt modelId="{BF4A5FA9-E9B5-49F6-9DCA-1BD90F150B31}" type="parTrans" cxnId="{3684511B-314F-4026-909A-618D215FF72B}">
      <dgm:prSet/>
      <dgm:spPr/>
      <dgm:t>
        <a:bodyPr/>
        <a:lstStyle/>
        <a:p>
          <a:endParaRPr lang="en-US"/>
        </a:p>
      </dgm:t>
    </dgm:pt>
    <dgm:pt modelId="{97685F51-90F4-41F5-A685-DD27E680E67D}" type="sibTrans" cxnId="{3684511B-314F-4026-909A-618D215FF72B}">
      <dgm:prSet/>
      <dgm:spPr/>
      <dgm:t>
        <a:bodyPr/>
        <a:lstStyle/>
        <a:p>
          <a:endParaRPr lang="en-US"/>
        </a:p>
      </dgm:t>
    </dgm:pt>
    <dgm:pt modelId="{1CA95A16-B1B7-4058-96F5-7A6211B8793A}">
      <dgm:prSet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Bystander Training</a:t>
          </a:r>
          <a:endParaRPr lang="en-US" b="0" dirty="0">
            <a:latin typeface="Calibri Light" panose="020F0302020204030204"/>
          </a:endParaRPr>
        </a:p>
      </dgm:t>
    </dgm:pt>
    <dgm:pt modelId="{43664615-C4D7-4417-AA43-002D9A0ECDEE}" type="parTrans" cxnId="{AEAFCB32-BA69-431D-A6A1-EA409580272E}">
      <dgm:prSet/>
      <dgm:spPr/>
      <dgm:t>
        <a:bodyPr/>
        <a:lstStyle/>
        <a:p>
          <a:endParaRPr lang="en-US"/>
        </a:p>
      </dgm:t>
    </dgm:pt>
    <dgm:pt modelId="{C078F4C6-8093-4C79-905D-888EE646C7BA}" type="sibTrans" cxnId="{AEAFCB32-BA69-431D-A6A1-EA409580272E}">
      <dgm:prSet/>
      <dgm:spPr/>
      <dgm:t>
        <a:bodyPr/>
        <a:lstStyle/>
        <a:p>
          <a:endParaRPr lang="en-US"/>
        </a:p>
      </dgm:t>
    </dgm:pt>
    <dgm:pt modelId="{8D57E4DB-AA8B-418B-8309-807AE853619D}">
      <dgm:prSet/>
      <dgm:spPr/>
      <dgm:t>
        <a:bodyPr/>
        <a:lstStyle/>
        <a:p>
          <a:r>
            <a:rPr lang="en-US" dirty="0"/>
            <a:t>Participate</a:t>
          </a:r>
        </a:p>
      </dgm:t>
    </dgm:pt>
    <dgm:pt modelId="{D24259B7-BC17-49E4-BA31-DED557C10DC6}" type="parTrans" cxnId="{C983B305-F8F4-4FD5-ADB3-4857FB0F7FF4}">
      <dgm:prSet/>
      <dgm:spPr/>
      <dgm:t>
        <a:bodyPr/>
        <a:lstStyle/>
        <a:p>
          <a:endParaRPr lang="en-US"/>
        </a:p>
      </dgm:t>
    </dgm:pt>
    <dgm:pt modelId="{0EAD1FBB-BE23-4A8C-AEB9-93327ECE8D81}" type="sibTrans" cxnId="{C983B305-F8F4-4FD5-ADB3-4857FB0F7FF4}">
      <dgm:prSet/>
      <dgm:spPr/>
      <dgm:t>
        <a:bodyPr/>
        <a:lstStyle/>
        <a:p>
          <a:endParaRPr lang="en-US"/>
        </a:p>
      </dgm:t>
    </dgm:pt>
    <dgm:pt modelId="{6DECFE32-A677-4C7C-8610-A1F9BB990125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Participate in the </a:t>
          </a:r>
          <a:r>
            <a:rPr lang="en-US" b="1" dirty="0">
              <a:latin typeface="Calibri Light" panose="020F0302020204030204"/>
            </a:rPr>
            <a:t>Faculty Hazing Prevention Survey</a:t>
          </a:r>
          <a:r>
            <a:rPr lang="en-US" dirty="0">
              <a:latin typeface="Calibri Light" panose="020F0302020204030204"/>
            </a:rPr>
            <a:t>. </a:t>
          </a:r>
          <a:endParaRPr lang="en-US" dirty="0"/>
        </a:p>
      </dgm:t>
    </dgm:pt>
    <dgm:pt modelId="{D76437D6-E934-46F3-820C-29C6A4F910DE}" type="parTrans" cxnId="{0446C255-AB87-470F-83EA-F02B46569796}">
      <dgm:prSet/>
      <dgm:spPr/>
      <dgm:t>
        <a:bodyPr/>
        <a:lstStyle/>
        <a:p>
          <a:endParaRPr lang="en-US"/>
        </a:p>
      </dgm:t>
    </dgm:pt>
    <dgm:pt modelId="{58F09533-2D71-4751-B575-79896BEAB2CC}" type="sibTrans" cxnId="{0446C255-AB87-470F-83EA-F02B46569796}">
      <dgm:prSet/>
      <dgm:spPr/>
      <dgm:t>
        <a:bodyPr/>
        <a:lstStyle/>
        <a:p>
          <a:endParaRPr lang="en-US"/>
        </a:p>
      </dgm:t>
    </dgm:pt>
    <dgm:pt modelId="{E8B9C188-6AC9-44DD-BB83-63179956F565}">
      <dgm:prSet/>
      <dgm:spPr/>
      <dgm:t>
        <a:bodyPr/>
        <a:lstStyle/>
        <a:p>
          <a:r>
            <a:rPr lang="en-US" dirty="0"/>
            <a:t>Supporting</a:t>
          </a:r>
        </a:p>
      </dgm:t>
    </dgm:pt>
    <dgm:pt modelId="{6200AAFE-73E2-44A0-985B-520409AB4C2C}" type="parTrans" cxnId="{D37FC708-F960-4724-857B-7893B6BDA3DA}">
      <dgm:prSet/>
      <dgm:spPr/>
      <dgm:t>
        <a:bodyPr/>
        <a:lstStyle/>
        <a:p>
          <a:endParaRPr lang="en-US"/>
        </a:p>
      </dgm:t>
    </dgm:pt>
    <dgm:pt modelId="{F78B623D-C32A-4184-89D4-54BA3CF80CBF}" type="sibTrans" cxnId="{D37FC708-F960-4724-857B-7893B6BDA3DA}">
      <dgm:prSet/>
      <dgm:spPr/>
      <dgm:t>
        <a:bodyPr/>
        <a:lstStyle/>
        <a:p>
          <a:endParaRPr lang="en-US"/>
        </a:p>
      </dgm:t>
    </dgm:pt>
    <dgm:pt modelId="{15E3C445-42B6-4FAF-B7B1-D00786FA460B}">
      <dgm:prSet/>
      <dgm:spPr/>
      <dgm:t>
        <a:bodyPr/>
        <a:lstStyle/>
        <a:p>
          <a:r>
            <a:rPr lang="en-US" dirty="0"/>
            <a:t>Support Hazing Prevention Initiatives by making announcements in your classes. Invite me to your class to do a workshop.</a:t>
          </a:r>
        </a:p>
      </dgm:t>
    </dgm:pt>
    <dgm:pt modelId="{30EEEE12-0BE4-45CB-8F23-BDBE9DD96310}" type="parTrans" cxnId="{1D6E08FD-BC6D-4251-BA62-33E13E18E03E}">
      <dgm:prSet/>
      <dgm:spPr/>
      <dgm:t>
        <a:bodyPr/>
        <a:lstStyle/>
        <a:p>
          <a:endParaRPr lang="en-US"/>
        </a:p>
      </dgm:t>
    </dgm:pt>
    <dgm:pt modelId="{0901981C-20D2-4D16-9BF7-0EC30839772B}" type="sibTrans" cxnId="{1D6E08FD-BC6D-4251-BA62-33E13E18E03E}">
      <dgm:prSet/>
      <dgm:spPr/>
      <dgm:t>
        <a:bodyPr/>
        <a:lstStyle/>
        <a:p>
          <a:endParaRPr lang="en-US"/>
        </a:p>
      </dgm:t>
    </dgm:pt>
    <dgm:pt modelId="{CA785166-1A23-4DC9-8AB3-62491EB5302D}">
      <dgm:prSet/>
      <dgm:spPr/>
      <dgm:t>
        <a:bodyPr/>
        <a:lstStyle/>
        <a:p>
          <a:r>
            <a:rPr lang="en-US"/>
            <a:t>Identifying</a:t>
          </a:r>
        </a:p>
      </dgm:t>
    </dgm:pt>
    <dgm:pt modelId="{433DD5E7-E0C1-4B0B-AFE4-FBA5B90A1EC6}" type="parTrans" cxnId="{6D6846D7-A952-45DE-B664-4CDD4E136E35}">
      <dgm:prSet/>
      <dgm:spPr/>
      <dgm:t>
        <a:bodyPr/>
        <a:lstStyle/>
        <a:p>
          <a:endParaRPr lang="en-US"/>
        </a:p>
      </dgm:t>
    </dgm:pt>
    <dgm:pt modelId="{ACDD2DB5-1516-41BD-8A52-5EE6F57F2BBD}" type="sibTrans" cxnId="{6D6846D7-A952-45DE-B664-4CDD4E136E35}">
      <dgm:prSet/>
      <dgm:spPr/>
      <dgm:t>
        <a:bodyPr/>
        <a:lstStyle/>
        <a:p>
          <a:endParaRPr lang="en-US"/>
        </a:p>
      </dgm:t>
    </dgm:pt>
    <dgm:pt modelId="{DC8B0FD6-3C3A-474D-9AC9-B97FCE794C62}">
      <dgm:prSet/>
      <dgm:spPr/>
      <dgm:t>
        <a:bodyPr/>
        <a:lstStyle/>
        <a:p>
          <a:r>
            <a:rPr lang="en-US" dirty="0"/>
            <a:t>Represent your college and become a Hazing Prevention Guru!</a:t>
          </a:r>
        </a:p>
      </dgm:t>
    </dgm:pt>
    <dgm:pt modelId="{D91A774E-ACE9-461E-8055-5590FDD7E863}" type="parTrans" cxnId="{D4376ECE-C30C-4552-AB85-F8E00399129F}">
      <dgm:prSet/>
      <dgm:spPr/>
      <dgm:t>
        <a:bodyPr/>
        <a:lstStyle/>
        <a:p>
          <a:endParaRPr lang="en-US"/>
        </a:p>
      </dgm:t>
    </dgm:pt>
    <dgm:pt modelId="{E00B75E2-9BDB-416C-BB3E-FD7A43E444F8}" type="sibTrans" cxnId="{D4376ECE-C30C-4552-AB85-F8E00399129F}">
      <dgm:prSet/>
      <dgm:spPr/>
      <dgm:t>
        <a:bodyPr/>
        <a:lstStyle/>
        <a:p>
          <a:endParaRPr lang="en-US"/>
        </a:p>
      </dgm:t>
    </dgm:pt>
    <dgm:pt modelId="{798F914E-E85B-4872-84AB-ADF811F200FF}" type="pres">
      <dgm:prSet presAssocID="{CD903233-9F9E-44DC-8C6F-70B651D57B3E}" presName="Name0" presStyleCnt="0">
        <dgm:presLayoutVars>
          <dgm:dir/>
          <dgm:animLvl val="lvl"/>
          <dgm:resizeHandles val="exact"/>
        </dgm:presLayoutVars>
      </dgm:prSet>
      <dgm:spPr/>
    </dgm:pt>
    <dgm:pt modelId="{D3A19B4B-09A1-4AD8-8A47-C0E6128A6387}" type="pres">
      <dgm:prSet presAssocID="{691F17FB-CB0E-4315-AECC-F56C88E2A667}" presName="linNode" presStyleCnt="0"/>
      <dgm:spPr/>
    </dgm:pt>
    <dgm:pt modelId="{05152B08-C2CA-4238-9053-3D9A4602E049}" type="pres">
      <dgm:prSet presAssocID="{691F17FB-CB0E-4315-AECC-F56C88E2A667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0B3B9B21-E40F-42AD-9B73-0430274082CE}" type="pres">
      <dgm:prSet presAssocID="{691F17FB-CB0E-4315-AECC-F56C88E2A667}" presName="descendantText" presStyleLbl="alignAccFollowNode1" presStyleIdx="0" presStyleCnt="4">
        <dgm:presLayoutVars>
          <dgm:bulletEnabled/>
        </dgm:presLayoutVars>
      </dgm:prSet>
      <dgm:spPr/>
    </dgm:pt>
    <dgm:pt modelId="{DFFA81AB-410A-44CE-9224-8C135E509A8C}" type="pres">
      <dgm:prSet presAssocID="{97685F51-90F4-41F5-A685-DD27E680E67D}" presName="sp" presStyleCnt="0"/>
      <dgm:spPr/>
    </dgm:pt>
    <dgm:pt modelId="{9DA95623-B987-4D2A-BE43-DDB326A98E4B}" type="pres">
      <dgm:prSet presAssocID="{8D57E4DB-AA8B-418B-8309-807AE853619D}" presName="linNode" presStyleCnt="0"/>
      <dgm:spPr/>
    </dgm:pt>
    <dgm:pt modelId="{A725E57B-7F89-467A-9D2E-0420015454A0}" type="pres">
      <dgm:prSet presAssocID="{8D57E4DB-AA8B-418B-8309-807AE853619D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8E771C48-489A-4A58-B42D-974A13FCBB1E}" type="pres">
      <dgm:prSet presAssocID="{8D57E4DB-AA8B-418B-8309-807AE853619D}" presName="descendantText" presStyleLbl="alignAccFollowNode1" presStyleIdx="1" presStyleCnt="4">
        <dgm:presLayoutVars>
          <dgm:bulletEnabled/>
        </dgm:presLayoutVars>
      </dgm:prSet>
      <dgm:spPr/>
    </dgm:pt>
    <dgm:pt modelId="{99A21567-5FDF-4D43-81D5-29BDF139CCEC}" type="pres">
      <dgm:prSet presAssocID="{0EAD1FBB-BE23-4A8C-AEB9-93327ECE8D81}" presName="sp" presStyleCnt="0"/>
      <dgm:spPr/>
    </dgm:pt>
    <dgm:pt modelId="{A8777369-EE75-46F0-A72C-573E6A7F3C1E}" type="pres">
      <dgm:prSet presAssocID="{E8B9C188-6AC9-44DD-BB83-63179956F565}" presName="linNode" presStyleCnt="0"/>
      <dgm:spPr/>
    </dgm:pt>
    <dgm:pt modelId="{334F707A-D6F1-4E7F-9D68-C1CA049F1FD3}" type="pres">
      <dgm:prSet presAssocID="{E8B9C188-6AC9-44DD-BB83-63179956F565}" presName="parentText" presStyleLbl="alignNode1" presStyleIdx="2" presStyleCnt="4" custLinFactNeighborX="-985">
        <dgm:presLayoutVars>
          <dgm:chMax val="1"/>
          <dgm:bulletEnabled/>
        </dgm:presLayoutVars>
      </dgm:prSet>
      <dgm:spPr/>
    </dgm:pt>
    <dgm:pt modelId="{9380DFC1-34C3-4D53-9841-6216DBBF80EF}" type="pres">
      <dgm:prSet presAssocID="{E8B9C188-6AC9-44DD-BB83-63179956F565}" presName="descendantText" presStyleLbl="alignAccFollowNode1" presStyleIdx="2" presStyleCnt="4" custLinFactNeighborY="3209">
        <dgm:presLayoutVars>
          <dgm:bulletEnabled/>
        </dgm:presLayoutVars>
      </dgm:prSet>
      <dgm:spPr/>
    </dgm:pt>
    <dgm:pt modelId="{B6737D64-0AFF-428D-AE9B-9B422A398544}" type="pres">
      <dgm:prSet presAssocID="{F78B623D-C32A-4184-89D4-54BA3CF80CBF}" presName="sp" presStyleCnt="0"/>
      <dgm:spPr/>
    </dgm:pt>
    <dgm:pt modelId="{2A01DC92-0E1E-4F16-B561-26A32360A63E}" type="pres">
      <dgm:prSet presAssocID="{CA785166-1A23-4DC9-8AB3-62491EB5302D}" presName="linNode" presStyleCnt="0"/>
      <dgm:spPr/>
    </dgm:pt>
    <dgm:pt modelId="{EF42CD9C-FB78-4FE5-8C9C-CF52E7D5B1A7}" type="pres">
      <dgm:prSet presAssocID="{CA785166-1A23-4DC9-8AB3-62491EB5302D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E3872AF9-CDA8-42F7-857D-43A216984847}" type="pres">
      <dgm:prSet presAssocID="{CA785166-1A23-4DC9-8AB3-62491EB5302D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7844E004-4DA7-4299-81F5-7061CDF57AC5}" type="presOf" srcId="{691F17FB-CB0E-4315-AECC-F56C88E2A667}" destId="{05152B08-C2CA-4238-9053-3D9A4602E049}" srcOrd="0" destOrd="0" presId="urn:microsoft.com/office/officeart/2016/7/layout/VerticalSolidActionList"/>
    <dgm:cxn modelId="{C983B305-F8F4-4FD5-ADB3-4857FB0F7FF4}" srcId="{CD903233-9F9E-44DC-8C6F-70B651D57B3E}" destId="{8D57E4DB-AA8B-418B-8309-807AE853619D}" srcOrd="1" destOrd="0" parTransId="{D24259B7-BC17-49E4-BA31-DED557C10DC6}" sibTransId="{0EAD1FBB-BE23-4A8C-AEB9-93327ECE8D81}"/>
    <dgm:cxn modelId="{D37FC708-F960-4724-857B-7893B6BDA3DA}" srcId="{CD903233-9F9E-44DC-8C6F-70B651D57B3E}" destId="{E8B9C188-6AC9-44DD-BB83-63179956F565}" srcOrd="2" destOrd="0" parTransId="{6200AAFE-73E2-44A0-985B-520409AB4C2C}" sibTransId="{F78B623D-C32A-4184-89D4-54BA3CF80CBF}"/>
    <dgm:cxn modelId="{160BFB17-B167-47F6-B853-DD71D989CA95}" type="presOf" srcId="{CD903233-9F9E-44DC-8C6F-70B651D57B3E}" destId="{798F914E-E85B-4872-84AB-ADF811F200FF}" srcOrd="0" destOrd="0" presId="urn:microsoft.com/office/officeart/2016/7/layout/VerticalSolidActionList"/>
    <dgm:cxn modelId="{3684511B-314F-4026-909A-618D215FF72B}" srcId="{CD903233-9F9E-44DC-8C6F-70B651D57B3E}" destId="{691F17FB-CB0E-4315-AECC-F56C88E2A667}" srcOrd="0" destOrd="0" parTransId="{BF4A5FA9-E9B5-49F6-9DCA-1BD90F150B31}" sibTransId="{97685F51-90F4-41F5-A685-DD27E680E67D}"/>
    <dgm:cxn modelId="{AEAFCB32-BA69-431D-A6A1-EA409580272E}" srcId="{691F17FB-CB0E-4315-AECC-F56C88E2A667}" destId="{1CA95A16-B1B7-4058-96F5-7A6211B8793A}" srcOrd="0" destOrd="0" parTransId="{43664615-C4D7-4417-AA43-002D9A0ECDEE}" sibTransId="{C078F4C6-8093-4C79-905D-888EE646C7BA}"/>
    <dgm:cxn modelId="{D365AC33-C53C-4735-982E-C108789BE6B4}" type="presOf" srcId="{15E3C445-42B6-4FAF-B7B1-D00786FA460B}" destId="{9380DFC1-34C3-4D53-9841-6216DBBF80EF}" srcOrd="0" destOrd="0" presId="urn:microsoft.com/office/officeart/2016/7/layout/VerticalSolidActionList"/>
    <dgm:cxn modelId="{D46A505C-90A4-47C3-9329-9CB6797F51A8}" type="presOf" srcId="{1CA95A16-B1B7-4058-96F5-7A6211B8793A}" destId="{0B3B9B21-E40F-42AD-9B73-0430274082CE}" srcOrd="0" destOrd="0" presId="urn:microsoft.com/office/officeart/2016/7/layout/VerticalSolidActionList"/>
    <dgm:cxn modelId="{C5566B71-38EA-409A-A4DB-2DA731C679D9}" type="presOf" srcId="{E8B9C188-6AC9-44DD-BB83-63179956F565}" destId="{334F707A-D6F1-4E7F-9D68-C1CA049F1FD3}" srcOrd="0" destOrd="0" presId="urn:microsoft.com/office/officeart/2016/7/layout/VerticalSolidActionList"/>
    <dgm:cxn modelId="{0446C255-AB87-470F-83EA-F02B46569796}" srcId="{8D57E4DB-AA8B-418B-8309-807AE853619D}" destId="{6DECFE32-A677-4C7C-8610-A1F9BB990125}" srcOrd="0" destOrd="0" parTransId="{D76437D6-E934-46F3-820C-29C6A4F910DE}" sibTransId="{58F09533-2D71-4751-B575-79896BEAB2CC}"/>
    <dgm:cxn modelId="{9BC3609C-4733-4E75-8FC7-DD32848A715C}" type="presOf" srcId="{DC8B0FD6-3C3A-474D-9AC9-B97FCE794C62}" destId="{E3872AF9-CDA8-42F7-857D-43A216984847}" srcOrd="0" destOrd="0" presId="urn:microsoft.com/office/officeart/2016/7/layout/VerticalSolidActionList"/>
    <dgm:cxn modelId="{400CE6B0-E988-4722-8839-45504769B12E}" type="presOf" srcId="{6DECFE32-A677-4C7C-8610-A1F9BB990125}" destId="{8E771C48-489A-4A58-B42D-974A13FCBB1E}" srcOrd="0" destOrd="0" presId="urn:microsoft.com/office/officeart/2016/7/layout/VerticalSolidActionList"/>
    <dgm:cxn modelId="{DD1EB2C1-72BB-45BF-9535-E7FD02BF67E9}" type="presOf" srcId="{CA785166-1A23-4DC9-8AB3-62491EB5302D}" destId="{EF42CD9C-FB78-4FE5-8C9C-CF52E7D5B1A7}" srcOrd="0" destOrd="0" presId="urn:microsoft.com/office/officeart/2016/7/layout/VerticalSolidActionList"/>
    <dgm:cxn modelId="{D4376ECE-C30C-4552-AB85-F8E00399129F}" srcId="{CA785166-1A23-4DC9-8AB3-62491EB5302D}" destId="{DC8B0FD6-3C3A-474D-9AC9-B97FCE794C62}" srcOrd="0" destOrd="0" parTransId="{D91A774E-ACE9-461E-8055-5590FDD7E863}" sibTransId="{E00B75E2-9BDB-416C-BB3E-FD7A43E444F8}"/>
    <dgm:cxn modelId="{91E8B7CE-B55C-4758-953B-F73061D14A5A}" type="presOf" srcId="{8D57E4DB-AA8B-418B-8309-807AE853619D}" destId="{A725E57B-7F89-467A-9D2E-0420015454A0}" srcOrd="0" destOrd="0" presId="urn:microsoft.com/office/officeart/2016/7/layout/VerticalSolidActionList"/>
    <dgm:cxn modelId="{6D6846D7-A952-45DE-B664-4CDD4E136E35}" srcId="{CD903233-9F9E-44DC-8C6F-70B651D57B3E}" destId="{CA785166-1A23-4DC9-8AB3-62491EB5302D}" srcOrd="3" destOrd="0" parTransId="{433DD5E7-E0C1-4B0B-AFE4-FBA5B90A1EC6}" sibTransId="{ACDD2DB5-1516-41BD-8A52-5EE6F57F2BBD}"/>
    <dgm:cxn modelId="{1D6E08FD-BC6D-4251-BA62-33E13E18E03E}" srcId="{E8B9C188-6AC9-44DD-BB83-63179956F565}" destId="{15E3C445-42B6-4FAF-B7B1-D00786FA460B}" srcOrd="0" destOrd="0" parTransId="{30EEEE12-0BE4-45CB-8F23-BDBE9DD96310}" sibTransId="{0901981C-20D2-4D16-9BF7-0EC30839772B}"/>
    <dgm:cxn modelId="{D0B38D7B-1F89-4CFE-8C24-16CAE2BCEC0C}" type="presParOf" srcId="{798F914E-E85B-4872-84AB-ADF811F200FF}" destId="{D3A19B4B-09A1-4AD8-8A47-C0E6128A6387}" srcOrd="0" destOrd="0" presId="urn:microsoft.com/office/officeart/2016/7/layout/VerticalSolidActionList"/>
    <dgm:cxn modelId="{A9C1896E-D42D-4EA3-B6D4-40E6E53C12C3}" type="presParOf" srcId="{D3A19B4B-09A1-4AD8-8A47-C0E6128A6387}" destId="{05152B08-C2CA-4238-9053-3D9A4602E049}" srcOrd="0" destOrd="0" presId="urn:microsoft.com/office/officeart/2016/7/layout/VerticalSolidActionList"/>
    <dgm:cxn modelId="{DD5A76A8-DB3F-41CD-B7AD-4FCCCAD52DE4}" type="presParOf" srcId="{D3A19B4B-09A1-4AD8-8A47-C0E6128A6387}" destId="{0B3B9B21-E40F-42AD-9B73-0430274082CE}" srcOrd="1" destOrd="0" presId="urn:microsoft.com/office/officeart/2016/7/layout/VerticalSolidActionList"/>
    <dgm:cxn modelId="{4BF6414D-2C03-4F7C-B3FE-F7D6AA33BB29}" type="presParOf" srcId="{798F914E-E85B-4872-84AB-ADF811F200FF}" destId="{DFFA81AB-410A-44CE-9224-8C135E509A8C}" srcOrd="1" destOrd="0" presId="urn:microsoft.com/office/officeart/2016/7/layout/VerticalSolidActionList"/>
    <dgm:cxn modelId="{6703A56B-3119-402C-80E9-F76332009893}" type="presParOf" srcId="{798F914E-E85B-4872-84AB-ADF811F200FF}" destId="{9DA95623-B987-4D2A-BE43-DDB326A98E4B}" srcOrd="2" destOrd="0" presId="urn:microsoft.com/office/officeart/2016/7/layout/VerticalSolidActionList"/>
    <dgm:cxn modelId="{89C29B80-012B-4FA3-AC97-426BF9727D67}" type="presParOf" srcId="{9DA95623-B987-4D2A-BE43-DDB326A98E4B}" destId="{A725E57B-7F89-467A-9D2E-0420015454A0}" srcOrd="0" destOrd="0" presId="urn:microsoft.com/office/officeart/2016/7/layout/VerticalSolidActionList"/>
    <dgm:cxn modelId="{CE6AD3FA-C331-4449-A1D9-C3B8D78C5BBD}" type="presParOf" srcId="{9DA95623-B987-4D2A-BE43-DDB326A98E4B}" destId="{8E771C48-489A-4A58-B42D-974A13FCBB1E}" srcOrd="1" destOrd="0" presId="urn:microsoft.com/office/officeart/2016/7/layout/VerticalSolidActionList"/>
    <dgm:cxn modelId="{F0E42D95-8EC8-4B9D-ADD1-3DA5A9071842}" type="presParOf" srcId="{798F914E-E85B-4872-84AB-ADF811F200FF}" destId="{99A21567-5FDF-4D43-81D5-29BDF139CCEC}" srcOrd="3" destOrd="0" presId="urn:microsoft.com/office/officeart/2016/7/layout/VerticalSolidActionList"/>
    <dgm:cxn modelId="{D236504A-39D2-417B-9D43-0F0F81591971}" type="presParOf" srcId="{798F914E-E85B-4872-84AB-ADF811F200FF}" destId="{A8777369-EE75-46F0-A72C-573E6A7F3C1E}" srcOrd="4" destOrd="0" presId="urn:microsoft.com/office/officeart/2016/7/layout/VerticalSolidActionList"/>
    <dgm:cxn modelId="{3A3AA8E8-C4B4-4AF2-B0F9-4672406B9847}" type="presParOf" srcId="{A8777369-EE75-46F0-A72C-573E6A7F3C1E}" destId="{334F707A-D6F1-4E7F-9D68-C1CA049F1FD3}" srcOrd="0" destOrd="0" presId="urn:microsoft.com/office/officeart/2016/7/layout/VerticalSolidActionList"/>
    <dgm:cxn modelId="{13D15C9C-EAB9-45D6-98FD-47B1D9294B3A}" type="presParOf" srcId="{A8777369-EE75-46F0-A72C-573E6A7F3C1E}" destId="{9380DFC1-34C3-4D53-9841-6216DBBF80EF}" srcOrd="1" destOrd="0" presId="urn:microsoft.com/office/officeart/2016/7/layout/VerticalSolidActionList"/>
    <dgm:cxn modelId="{22B11B68-5F66-4DB7-8A2E-07D47365C79B}" type="presParOf" srcId="{798F914E-E85B-4872-84AB-ADF811F200FF}" destId="{B6737D64-0AFF-428D-AE9B-9B422A398544}" srcOrd="5" destOrd="0" presId="urn:microsoft.com/office/officeart/2016/7/layout/VerticalSolidActionList"/>
    <dgm:cxn modelId="{94A4C713-39FF-4176-A289-F40A4C01D00B}" type="presParOf" srcId="{798F914E-E85B-4872-84AB-ADF811F200FF}" destId="{2A01DC92-0E1E-4F16-B561-26A32360A63E}" srcOrd="6" destOrd="0" presId="urn:microsoft.com/office/officeart/2016/7/layout/VerticalSolidActionList"/>
    <dgm:cxn modelId="{AB96E1D2-9102-4B09-8045-1D0DDCC5107B}" type="presParOf" srcId="{2A01DC92-0E1E-4F16-B561-26A32360A63E}" destId="{EF42CD9C-FB78-4FE5-8C9C-CF52E7D5B1A7}" srcOrd="0" destOrd="0" presId="urn:microsoft.com/office/officeart/2016/7/layout/VerticalSolidActionList"/>
    <dgm:cxn modelId="{6E91B789-16C3-47FA-9F56-717117E77BFA}" type="presParOf" srcId="{2A01DC92-0E1E-4F16-B561-26A32360A63E}" destId="{E3872AF9-CDA8-42F7-857D-43A21698484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B9B21-E40F-42AD-9B73-0430274082CE}">
      <dsp:nvSpPr>
        <dsp:cNvPr id="0" name=""/>
        <dsp:cNvSpPr/>
      </dsp:nvSpPr>
      <dsp:spPr>
        <a:xfrm>
          <a:off x="1577340" y="2008"/>
          <a:ext cx="6309360" cy="10403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264241" rIns="122419" bIns="264241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 Light" panose="020F0302020204030204"/>
            </a:rPr>
            <a:t>Bystander Training</a:t>
          </a:r>
          <a:endParaRPr lang="en-US" sz="1400" b="0" kern="1200" dirty="0">
            <a:latin typeface="Calibri Light" panose="020F0302020204030204"/>
          </a:endParaRPr>
        </a:p>
      </dsp:txBody>
      <dsp:txXfrm>
        <a:off x="1577340" y="2008"/>
        <a:ext cx="6309360" cy="1040317"/>
      </dsp:txXfrm>
    </dsp:sp>
    <dsp:sp modelId="{05152B08-C2CA-4238-9053-3D9A4602E049}">
      <dsp:nvSpPr>
        <dsp:cNvPr id="0" name=""/>
        <dsp:cNvSpPr/>
      </dsp:nvSpPr>
      <dsp:spPr>
        <a:xfrm>
          <a:off x="0" y="2008"/>
          <a:ext cx="1577340" cy="10403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02760" rIns="83468" bIns="10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Recommending</a:t>
          </a:r>
          <a:endParaRPr lang="en-US" sz="1700" kern="1200" dirty="0"/>
        </a:p>
      </dsp:txBody>
      <dsp:txXfrm>
        <a:off x="0" y="2008"/>
        <a:ext cx="1577340" cy="1040317"/>
      </dsp:txXfrm>
    </dsp:sp>
    <dsp:sp modelId="{8E771C48-489A-4A58-B42D-974A13FCBB1E}">
      <dsp:nvSpPr>
        <dsp:cNvPr id="0" name=""/>
        <dsp:cNvSpPr/>
      </dsp:nvSpPr>
      <dsp:spPr>
        <a:xfrm>
          <a:off x="1577340" y="1104744"/>
          <a:ext cx="6309360" cy="1040317"/>
        </a:xfrm>
        <a:prstGeom prst="rect">
          <a:avLst/>
        </a:prstGeom>
        <a:solidFill>
          <a:schemeClr val="accent5">
            <a:tint val="40000"/>
            <a:alpha val="90000"/>
            <a:hueOff val="2664724"/>
            <a:satOff val="-10599"/>
            <a:lumOff val="-175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2664724"/>
              <a:satOff val="-10599"/>
              <a:lumOff val="-1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264241" rIns="122419" bIns="264241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 Light" panose="020F0302020204030204"/>
            </a:rPr>
            <a:t>Participate in the </a:t>
          </a:r>
          <a:r>
            <a:rPr lang="en-US" sz="1400" b="1" kern="1200" dirty="0">
              <a:latin typeface="Calibri Light" panose="020F0302020204030204"/>
            </a:rPr>
            <a:t>Faculty Hazing Prevention Survey</a:t>
          </a:r>
          <a:r>
            <a:rPr lang="en-US" sz="1400" kern="1200" dirty="0">
              <a:latin typeface="Calibri Light" panose="020F0302020204030204"/>
            </a:rPr>
            <a:t>. </a:t>
          </a:r>
          <a:endParaRPr lang="en-US" sz="1400" kern="1200" dirty="0"/>
        </a:p>
      </dsp:txBody>
      <dsp:txXfrm>
        <a:off x="1577340" y="1104744"/>
        <a:ext cx="6309360" cy="1040317"/>
      </dsp:txXfrm>
    </dsp:sp>
    <dsp:sp modelId="{A725E57B-7F89-467A-9D2E-0420015454A0}">
      <dsp:nvSpPr>
        <dsp:cNvPr id="0" name=""/>
        <dsp:cNvSpPr/>
      </dsp:nvSpPr>
      <dsp:spPr>
        <a:xfrm>
          <a:off x="0" y="1104744"/>
          <a:ext cx="1577340" cy="1040317"/>
        </a:xfrm>
        <a:prstGeom prst="rect">
          <a:avLst/>
        </a:prstGeom>
        <a:solidFill>
          <a:schemeClr val="accent5">
            <a:hueOff val="2527240"/>
            <a:satOff val="8731"/>
            <a:lumOff val="-9999"/>
            <a:alphaOff val="0"/>
          </a:schemeClr>
        </a:solidFill>
        <a:ln w="12700" cap="flat" cmpd="sng" algn="ctr">
          <a:solidFill>
            <a:schemeClr val="accent5">
              <a:hueOff val="2527240"/>
              <a:satOff val="8731"/>
              <a:lumOff val="-99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02760" rIns="83468" bIns="10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Participate</a:t>
          </a:r>
        </a:p>
      </dsp:txBody>
      <dsp:txXfrm>
        <a:off x="0" y="1104744"/>
        <a:ext cx="1577340" cy="1040317"/>
      </dsp:txXfrm>
    </dsp:sp>
    <dsp:sp modelId="{9380DFC1-34C3-4D53-9841-6216DBBF80EF}">
      <dsp:nvSpPr>
        <dsp:cNvPr id="0" name=""/>
        <dsp:cNvSpPr/>
      </dsp:nvSpPr>
      <dsp:spPr>
        <a:xfrm>
          <a:off x="1577340" y="2240865"/>
          <a:ext cx="6309360" cy="1040317"/>
        </a:xfrm>
        <a:prstGeom prst="rect">
          <a:avLst/>
        </a:prstGeom>
        <a:solidFill>
          <a:schemeClr val="accent5">
            <a:tint val="40000"/>
            <a:alpha val="90000"/>
            <a:hueOff val="5329449"/>
            <a:satOff val="-21198"/>
            <a:lumOff val="-350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5329449"/>
              <a:satOff val="-21198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264241" rIns="122419" bIns="26424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Support Hazing Prevention Initiatives by making announcements in your classes. Invite me to your class to do a workshop.</a:t>
          </a:r>
        </a:p>
      </dsp:txBody>
      <dsp:txXfrm>
        <a:off x="1577340" y="2240865"/>
        <a:ext cx="6309360" cy="1040317"/>
      </dsp:txXfrm>
    </dsp:sp>
    <dsp:sp modelId="{334F707A-D6F1-4E7F-9D68-C1CA049F1FD3}">
      <dsp:nvSpPr>
        <dsp:cNvPr id="0" name=""/>
        <dsp:cNvSpPr/>
      </dsp:nvSpPr>
      <dsp:spPr>
        <a:xfrm>
          <a:off x="0" y="2207481"/>
          <a:ext cx="1577340" cy="1040317"/>
        </a:xfrm>
        <a:prstGeom prst="rect">
          <a:avLst/>
        </a:prstGeom>
        <a:solidFill>
          <a:schemeClr val="accent5">
            <a:hueOff val="5054480"/>
            <a:satOff val="17463"/>
            <a:lumOff val="-19999"/>
            <a:alphaOff val="0"/>
          </a:schemeClr>
        </a:solidFill>
        <a:ln w="12700" cap="flat" cmpd="sng" algn="ctr">
          <a:solidFill>
            <a:schemeClr val="accent5">
              <a:hueOff val="5054480"/>
              <a:satOff val="17463"/>
              <a:lumOff val="-199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02760" rIns="83468" bIns="10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Supporting</a:t>
          </a:r>
        </a:p>
      </dsp:txBody>
      <dsp:txXfrm>
        <a:off x="0" y="2207481"/>
        <a:ext cx="1577340" cy="1040317"/>
      </dsp:txXfrm>
    </dsp:sp>
    <dsp:sp modelId="{E3872AF9-CDA8-42F7-857D-43A216984847}">
      <dsp:nvSpPr>
        <dsp:cNvPr id="0" name=""/>
        <dsp:cNvSpPr/>
      </dsp:nvSpPr>
      <dsp:spPr>
        <a:xfrm>
          <a:off x="1577340" y="3310218"/>
          <a:ext cx="6309360" cy="1040317"/>
        </a:xfrm>
        <a:prstGeom prst="rect">
          <a:avLst/>
        </a:prstGeom>
        <a:solidFill>
          <a:schemeClr val="accent5">
            <a:tint val="40000"/>
            <a:alpha val="90000"/>
            <a:hueOff val="7994172"/>
            <a:satOff val="-31797"/>
            <a:lumOff val="-526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7994172"/>
              <a:satOff val="-31797"/>
              <a:lumOff val="-52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264241" rIns="122419" bIns="26424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Represent your college and become a Hazing Prevention Guru!</a:t>
          </a:r>
        </a:p>
      </dsp:txBody>
      <dsp:txXfrm>
        <a:off x="1577340" y="3310218"/>
        <a:ext cx="6309360" cy="1040317"/>
      </dsp:txXfrm>
    </dsp:sp>
    <dsp:sp modelId="{EF42CD9C-FB78-4FE5-8C9C-CF52E7D5B1A7}">
      <dsp:nvSpPr>
        <dsp:cNvPr id="0" name=""/>
        <dsp:cNvSpPr/>
      </dsp:nvSpPr>
      <dsp:spPr>
        <a:xfrm>
          <a:off x="0" y="3310218"/>
          <a:ext cx="1577340" cy="1040317"/>
        </a:xfrm>
        <a:prstGeom prst="rect">
          <a:avLst/>
        </a:prstGeom>
        <a:solidFill>
          <a:schemeClr val="accent5">
            <a:hueOff val="7581719"/>
            <a:satOff val="26194"/>
            <a:lumOff val="-29998"/>
            <a:alphaOff val="0"/>
          </a:schemeClr>
        </a:solidFill>
        <a:ln w="12700" cap="flat" cmpd="sng" algn="ctr">
          <a:solidFill>
            <a:schemeClr val="accent5">
              <a:hueOff val="7581719"/>
              <a:satOff val="26194"/>
              <a:lumOff val="-299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02760" rIns="83468" bIns="10276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Identifying</a:t>
          </a:r>
        </a:p>
      </dsp:txBody>
      <dsp:txXfrm>
        <a:off x="0" y="3310218"/>
        <a:ext cx="1577340" cy="104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DB3BDB-22B8-F94D-84BF-B672428C8C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F3899-A221-4440-AD71-5557216DB5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20C6464A-9523-1B48-8870-5966DE49365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B7174-5955-7542-B5C6-3DABBF3177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A8620-7EED-D64F-AB37-DD4E9D51C0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10270359-A610-AE47-9DCD-6CB47C2FD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7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B3E983F-2A7D-4B6D-B15F-2B75E57888CE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793511E7-601B-418F-804B-272EE358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4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Good evening,</a:t>
            </a:r>
          </a:p>
          <a:p>
            <a:r>
              <a:rPr lang="en-US">
                <a:ea typeface="Calibri"/>
                <a:cs typeface="Calibri"/>
              </a:rPr>
              <a:t>The Center for Learning and Professional Development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511E7-601B-418F-804B-272EE3589A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0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511E7-601B-418F-804B-272EE3589A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1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cs typeface="Calibri"/>
              </a:rPr>
              <a:t>Campus culture</a:t>
            </a:r>
          </a:p>
          <a:p>
            <a:pPr lvl="1"/>
            <a:r>
              <a:rPr lang="en-US" dirty="0">
                <a:cs typeface="Calibri"/>
              </a:rPr>
              <a:t>Small, tight-knit campus community</a:t>
            </a:r>
          </a:p>
          <a:p>
            <a:pPr lvl="1"/>
            <a:r>
              <a:rPr lang="en-US" dirty="0">
                <a:cs typeface="Calibri"/>
              </a:rPr>
              <a:t>The city of las cruces</a:t>
            </a:r>
          </a:p>
          <a:p>
            <a:pPr lvl="1"/>
            <a:r>
              <a:rPr lang="en-US" dirty="0">
                <a:cs typeface="Calibri"/>
              </a:rPr>
              <a:t>Supporting first-generation students </a:t>
            </a:r>
          </a:p>
          <a:p>
            <a:pPr lvl="1"/>
            <a:r>
              <a:rPr lang="en-US" dirty="0">
                <a:cs typeface="Calibri"/>
              </a:rPr>
              <a:t>Leadership and resources</a:t>
            </a:r>
          </a:p>
          <a:p>
            <a:pPr lvl="1"/>
            <a:r>
              <a:rPr lang="en-US" dirty="0">
                <a:cs typeface="Calibri"/>
              </a:rPr>
              <a:t>Campus traditions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511E7-601B-418F-804B-272EE3589A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511E7-601B-418F-804B-272EE3589A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4969"/>
            <a:ext cx="77724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152971"/>
            <a:ext cx="6858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Sub-topic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3A08E-5580-974A-9F20-13A6DCBBB8B2}"/>
              </a:ext>
            </a:extLst>
          </p:cNvPr>
          <p:cNvGrpSpPr/>
          <p:nvPr userDrawn="1"/>
        </p:nvGrpSpPr>
        <p:grpSpPr>
          <a:xfrm>
            <a:off x="3935433" y="4652315"/>
            <a:ext cx="1280511" cy="1397714"/>
            <a:chOff x="2751337" y="1414797"/>
            <a:chExt cx="1865562" cy="20363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A4E3E-3863-6443-A774-1878C228FB09}"/>
                </a:ext>
              </a:extLst>
            </p:cNvPr>
            <p:cNvSpPr/>
            <p:nvPr userDrawn="1"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058983-82B9-E54D-AEC7-441D8B758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2E2459-DAC3-8641-AC87-20628A2AE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96657" y="6155539"/>
            <a:ext cx="4136835" cy="59097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7482" y="3009500"/>
            <a:ext cx="4675187" cy="3349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470501"/>
            <a:ext cx="3713203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1145" y="3470501"/>
            <a:ext cx="3713203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Department or program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9D0B7-8287-5C4F-BABF-8970B3680353}"/>
              </a:ext>
            </a:extLst>
          </p:cNvPr>
          <p:cNvCxnSpPr/>
          <p:nvPr userDrawn="1"/>
        </p:nvCxnSpPr>
        <p:spPr>
          <a:xfrm>
            <a:off x="4567604" y="3444125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4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252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74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62731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557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29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80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5413" y="2107018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413" y="2604237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413" y="3101456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13" y="3598675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413" y="4095894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13" y="4593115"/>
            <a:ext cx="7887058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 userDrawn="1"/>
        </p:nvSpPr>
        <p:spPr>
          <a:xfrm>
            <a:off x="615413" y="978794"/>
            <a:ext cx="6081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0851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61765"/>
            <a:ext cx="77724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49767"/>
            <a:ext cx="6858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1466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933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 userDrawn="1"/>
        </p:nvSpPr>
        <p:spPr>
          <a:xfrm>
            <a:off x="3293390" y="0"/>
            <a:ext cx="58506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 userDrawn="1"/>
        </p:nvSpPr>
        <p:spPr>
          <a:xfrm>
            <a:off x="3180194" y="0"/>
            <a:ext cx="332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09547" y="510441"/>
            <a:ext cx="5025224" cy="1080247"/>
          </a:xfrm>
        </p:spPr>
        <p:txBody>
          <a:bodyPr anchor="t" anchorCtr="0">
            <a:noAutofit/>
          </a:bodyPr>
          <a:lstStyle>
            <a:lvl1pPr algn="ctr">
              <a:defRPr sz="4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586" y="1598800"/>
            <a:ext cx="4135996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7131" y="2494695"/>
            <a:ext cx="3812907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556" y="2932976"/>
            <a:ext cx="3713203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5554" y="3865608"/>
            <a:ext cx="3713203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 userDrawn="1"/>
        </p:nvCxnSpPr>
        <p:spPr>
          <a:xfrm flipH="1">
            <a:off x="5186167" y="3706773"/>
            <a:ext cx="247197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90BD78-482F-D343-961A-6459515353AC}"/>
              </a:ext>
            </a:extLst>
          </p:cNvPr>
          <p:cNvGrpSpPr/>
          <p:nvPr userDrawn="1"/>
        </p:nvGrpSpPr>
        <p:grpSpPr>
          <a:xfrm>
            <a:off x="5698527" y="4677191"/>
            <a:ext cx="1280511" cy="1397714"/>
            <a:chOff x="2751337" y="1414797"/>
            <a:chExt cx="1865562" cy="20363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34C9D2-F181-4C45-B545-235CFCE5E0F1}"/>
                </a:ext>
              </a:extLst>
            </p:cNvPr>
            <p:cNvSpPr/>
            <p:nvPr userDrawn="1"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02EFCB-ACAA-074A-A648-9552C9B50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4877857-AAAD-1C4D-A41E-9755A9968A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9751" y="6180415"/>
            <a:ext cx="4136835" cy="5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2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 userDrawn="1"/>
        </p:nvSpPr>
        <p:spPr>
          <a:xfrm>
            <a:off x="0" y="5029201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2C22CA-A301-B947-A12B-4D19A5523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4666" y="6254112"/>
            <a:ext cx="4014669" cy="43014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4CAF640-BC6F-D54E-A4B2-4DE45C7366A1}"/>
              </a:ext>
            </a:extLst>
          </p:cNvPr>
          <p:cNvGrpSpPr/>
          <p:nvPr userDrawn="1"/>
        </p:nvGrpSpPr>
        <p:grpSpPr>
          <a:xfrm>
            <a:off x="3762709" y="4321053"/>
            <a:ext cx="1618581" cy="1766727"/>
            <a:chOff x="2751337" y="1414797"/>
            <a:chExt cx="1865562" cy="20363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C2A1CC-6104-A345-BE0E-BF09376647A1}"/>
                </a:ext>
              </a:extLst>
            </p:cNvPr>
            <p:cNvSpPr/>
            <p:nvPr userDrawn="1"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2D42F1-415C-A142-845D-431F0FE0EB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476995"/>
            <a:ext cx="77724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1964997"/>
            <a:ext cx="6858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7482" y="2816315"/>
            <a:ext cx="4675187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277316"/>
            <a:ext cx="3713203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1145" y="3277316"/>
            <a:ext cx="3713203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/>
          <p:nvPr userDrawn="1"/>
        </p:nvCxnSpPr>
        <p:spPr>
          <a:xfrm>
            <a:off x="4567604" y="3263889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1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7365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Topic</a:t>
            </a:r>
          </a:p>
        </p:txBody>
      </p:sp>
    </p:spTree>
    <p:extLst>
      <p:ext uri="{BB962C8B-B14F-4D97-AF65-F5344CB8AC3E}">
        <p14:creationId xmlns:p14="http://schemas.microsoft.com/office/powerpoint/2010/main" val="170180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62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1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17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4103" y="690563"/>
            <a:ext cx="3560763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7345" y="690563"/>
            <a:ext cx="3560763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17F574-9A0C-C84F-BC5E-FC731A56A19E}"/>
              </a:ext>
            </a:extLst>
          </p:cNvPr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A6E3CE-13B8-3640-8A6C-33B48A9E2BD0}"/>
              </a:ext>
            </a:extLst>
          </p:cNvPr>
          <p:cNvGrpSpPr/>
          <p:nvPr userDrawn="1"/>
        </p:nvGrpSpPr>
        <p:grpSpPr>
          <a:xfrm>
            <a:off x="628649" y="6108210"/>
            <a:ext cx="646359" cy="702123"/>
            <a:chOff x="4738264" y="2128413"/>
            <a:chExt cx="2640100" cy="28678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103F2B-77E1-1A4D-B994-01AD17189FB8}"/>
                </a:ext>
              </a:extLst>
            </p:cNvPr>
            <p:cNvSpPr/>
            <p:nvPr userDrawn="1"/>
          </p:nvSpPr>
          <p:spPr>
            <a:xfrm>
              <a:off x="4738264" y="2128413"/>
              <a:ext cx="2640100" cy="2867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8C390F-19D3-0A4E-B279-D40A50672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5124450" y="2514600"/>
              <a:ext cx="1867728" cy="20955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F068B5-DBA6-574F-8F73-C19E808018B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25658" y="6267582"/>
            <a:ext cx="2355317" cy="3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0" r:id="rId2"/>
    <p:sldLayoutId id="2147483699" r:id="rId3"/>
    <p:sldLayoutId id="2147483702" r:id="rId4"/>
    <p:sldLayoutId id="2147483689" r:id="rId5"/>
    <p:sldLayoutId id="2147483688" r:id="rId6"/>
    <p:sldLayoutId id="2147483690" r:id="rId7"/>
    <p:sldLayoutId id="2147483691" r:id="rId8"/>
    <p:sldLayoutId id="2147483693" r:id="rId9"/>
    <p:sldLayoutId id="2147483694" r:id="rId10"/>
    <p:sldLayoutId id="2147483695" r:id="rId11"/>
    <p:sldLayoutId id="214748365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arahed@nmsu.edu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orms.office.com/r/zyXkRy0qnz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5F8D66E7-A758-5849-9C10-4B1D66D27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317" y="241750"/>
            <a:ext cx="7772400" cy="146629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ahoma"/>
                <a:ea typeface="Tahoma"/>
                <a:cs typeface="Tahoma"/>
              </a:rPr>
              <a:t>Hazing Prevention</a:t>
            </a:r>
          </a:p>
        </p:txBody>
      </p:sp>
      <p:sp>
        <p:nvSpPr>
          <p:cNvPr id="28" name="Subtitle 27">
            <a:extLst>
              <a:ext uri="{FF2B5EF4-FFF2-40B4-BE49-F238E27FC236}">
                <a16:creationId xmlns:a16="http://schemas.microsoft.com/office/drawing/2014/main" id="{81D8BFBD-441D-464D-8607-C9A4FB4AC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253" y="1044545"/>
            <a:ext cx="6858000" cy="828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Fall 2025 Strategic Initiatives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5F3F872-8CFE-BF44-8BCC-D7290D3353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4406" y="2439063"/>
            <a:ext cx="4858852" cy="5422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000DE57-54E4-0B46-8323-5BA73BAD3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8760" y="3965512"/>
            <a:ext cx="3713203" cy="652749"/>
          </a:xfrm>
        </p:spPr>
        <p:txBody>
          <a:bodyPr>
            <a:normAutofit/>
          </a:bodyPr>
          <a:lstStyle/>
          <a:p>
            <a:r>
              <a:rPr lang="en-US" dirty="0"/>
              <a:t>Division of Student Life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C0F79540-DC59-42B6-B50F-83BCAD1692E6}"/>
              </a:ext>
            </a:extLst>
          </p:cNvPr>
          <p:cNvSpPr txBox="1">
            <a:spLocks/>
          </p:cNvSpPr>
          <p:nvPr/>
        </p:nvSpPr>
        <p:spPr>
          <a:xfrm>
            <a:off x="808031" y="2008184"/>
            <a:ext cx="7527937" cy="1005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Dr. Ann Coombes Goodman, Dean of Students</a:t>
            </a:r>
          </a:p>
          <a:p>
            <a:r>
              <a:rPr lang="en-US" dirty="0"/>
              <a:t>Dr. Vanetta Busch, Director of Hazing Prevention </a:t>
            </a:r>
          </a:p>
          <a:p>
            <a:r>
              <a:rPr lang="en-US" dirty="0"/>
              <a:t>&amp; Organizational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41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6AAE-0982-433A-BBE5-35DC4574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21" y="148889"/>
            <a:ext cx="8604127" cy="827655"/>
          </a:xfrm>
        </p:spPr>
        <p:txBody>
          <a:bodyPr/>
          <a:lstStyle/>
          <a:p>
            <a:r>
              <a:rPr lang="en-US" dirty="0"/>
              <a:t>Stakeholders and HPC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60270-7F66-4DDB-98EA-763E8D514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521" y="1100430"/>
            <a:ext cx="3886200" cy="499569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dirty="0"/>
              <a:t>Athletics</a:t>
            </a:r>
          </a:p>
          <a:p>
            <a:r>
              <a:rPr lang="en-US" sz="5600" dirty="0"/>
              <a:t>All student athletes have participated and/or will participate in hazing prevention training. </a:t>
            </a:r>
          </a:p>
          <a:p>
            <a:r>
              <a:rPr lang="en-US" sz="5600" dirty="0"/>
              <a:t>During NHAW (National Hazing Awareness Week), the men’s basketball team and coaches provided students with rides and hazing questions.  </a:t>
            </a:r>
          </a:p>
          <a:p>
            <a:pPr marL="0" indent="0">
              <a:buNone/>
            </a:pPr>
            <a:r>
              <a:rPr lang="en-US" sz="5600" b="1" dirty="0"/>
              <a:t>Housing and Residence Life</a:t>
            </a:r>
          </a:p>
          <a:p>
            <a:r>
              <a:rPr lang="en-US" sz="5600" dirty="0">
                <a:ea typeface="Calibri"/>
                <a:cs typeface="Calibri"/>
              </a:rPr>
              <a:t>Residence Assistant and Leaders were trained in Hazing Prevention at the beginning of the semester.</a:t>
            </a:r>
            <a:endParaRPr lang="en-US" sz="5600" dirty="0"/>
          </a:p>
          <a:p>
            <a:pPr marL="0" indent="0">
              <a:buNone/>
            </a:pPr>
            <a:r>
              <a:rPr lang="en-US" sz="5600" b="1" dirty="0"/>
              <a:t>Fraternities/Sororities</a:t>
            </a:r>
          </a:p>
          <a:p>
            <a:r>
              <a:rPr lang="en-US" sz="5600" dirty="0"/>
              <a:t>All prospective members must attend Greek 101 that addresses hazing, alcohol, substance abuse, and sexual assault. </a:t>
            </a:r>
          </a:p>
          <a:p>
            <a:r>
              <a:rPr lang="en-US" sz="5600" dirty="0"/>
              <a:t>Sponsored a tabling event soliciting Aggies to sign the Aggies Doughnut Haze while receiving doughnuts during NHAW. </a:t>
            </a:r>
          </a:p>
          <a:p>
            <a:pPr marL="0" indent="0">
              <a:buNone/>
            </a:pPr>
            <a:r>
              <a:rPr lang="en-US" sz="5600" b="1" dirty="0"/>
              <a:t>Aggie Health and Wellness</a:t>
            </a:r>
          </a:p>
          <a:p>
            <a:r>
              <a:rPr lang="en-US" sz="5600" dirty="0"/>
              <a:t>Sponsored rides for students during NHAW.</a:t>
            </a:r>
          </a:p>
          <a:p>
            <a:pPr marL="0" indent="0">
              <a:buNone/>
            </a:pPr>
            <a:r>
              <a:rPr lang="en-US" sz="5600" b="1" dirty="0"/>
              <a:t>Student Involvement Leadership Program (SILP)</a:t>
            </a:r>
          </a:p>
          <a:p>
            <a:r>
              <a:rPr lang="en-US" sz="5600" dirty="0"/>
              <a:t>Provided tabling support during NHAW.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90215-032C-4C5A-9479-46F77C255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00430"/>
            <a:ext cx="3886200" cy="4483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President Office</a:t>
            </a:r>
          </a:p>
          <a:p>
            <a:r>
              <a:rPr lang="en-US" sz="1400" dirty="0"/>
              <a:t>Opened up NHAW with his signature and pledge.</a:t>
            </a:r>
          </a:p>
          <a:p>
            <a:pPr marL="0" indent="0">
              <a:buNone/>
            </a:pPr>
            <a:r>
              <a:rPr lang="en-US" sz="1400" b="1" dirty="0"/>
              <a:t>College of Business</a:t>
            </a:r>
          </a:p>
          <a:p>
            <a:r>
              <a:rPr lang="en-US" sz="1400" dirty="0"/>
              <a:t>Dean of Students provided MGMT 333 students with Hazing Prevention Training during class. </a:t>
            </a:r>
          </a:p>
          <a:p>
            <a:pPr marL="0" indent="0">
              <a:buNone/>
            </a:pPr>
            <a:r>
              <a:rPr lang="en-US" sz="1400" b="1" dirty="0"/>
              <a:t>ASNMSU </a:t>
            </a:r>
          </a:p>
          <a:p>
            <a:r>
              <a:rPr lang="en-US" sz="1400" dirty="0"/>
              <a:t>President and officers shared their knowledge on hazing </a:t>
            </a:r>
          </a:p>
          <a:p>
            <a:pPr marL="0" indent="0">
              <a:buNone/>
            </a:pPr>
            <a:r>
              <a:rPr lang="en-US" sz="1400" b="1" dirty="0"/>
              <a:t>KRUX</a:t>
            </a:r>
            <a:r>
              <a:rPr lang="en-US" sz="1400" dirty="0"/>
              <a:t> 91.5 FM </a:t>
            </a:r>
          </a:p>
          <a:p>
            <a:r>
              <a:rPr lang="en-US" sz="1400" dirty="0"/>
              <a:t>Provides hazing prevention spotlight narrative monthly.  </a:t>
            </a:r>
          </a:p>
          <a:p>
            <a:pPr marL="0" indent="0">
              <a:buNone/>
            </a:pPr>
            <a:r>
              <a:rPr lang="en-US" sz="1400" b="1" dirty="0"/>
              <a:t>Social Media </a:t>
            </a:r>
            <a:r>
              <a:rPr lang="en-US" sz="1400" dirty="0"/>
              <a:t>activities include face-book and Instagram (421 accounts) 384 engagement likes, shares, and comments.  </a:t>
            </a:r>
          </a:p>
          <a:p>
            <a:pPr marL="0" indent="0">
              <a:buNone/>
            </a:pPr>
            <a:r>
              <a:rPr lang="en-US" sz="1400" b="1" dirty="0"/>
              <a:t>Diversity, Equity and Inclusion </a:t>
            </a:r>
            <a:r>
              <a:rPr lang="en-US" sz="1400" dirty="0"/>
              <a:t>is a valued stakeholder. 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D5A3A-11A2-4D1D-AF6A-34E82352A249}"/>
              </a:ext>
            </a:extLst>
          </p:cNvPr>
          <p:cNvSpPr txBox="1"/>
          <p:nvPr/>
        </p:nvSpPr>
        <p:spPr>
          <a:xfrm>
            <a:off x="459420" y="761876"/>
            <a:ext cx="8023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GREAT RESOURCE please see our </a:t>
            </a:r>
            <a:r>
              <a:rPr lang="en-US" sz="1600" b="1" i="1" dirty="0"/>
              <a:t>website: https://stophazing.nmsu.edu</a:t>
            </a:r>
            <a:r>
              <a:rPr lang="en-US" sz="1600" i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2569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CA84C-FE5F-4D70-9EA4-6DA0F3A04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Fall 2025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9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11A9-8BE5-442C-9033-821F1D5F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1: Offer Trainings to Students/Staff/Faculty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2EF8-6A72-4AD4-AF6F-3011F21F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18584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Include hazing/bullying training within the </a:t>
            </a:r>
            <a:r>
              <a:rPr lang="en-US" b="1" dirty="0"/>
              <a:t>2026 SET </a:t>
            </a:r>
            <a:r>
              <a:rPr lang="en-US" dirty="0"/>
              <a:t>trainings for faculty/staff/administrators. (mandatory) This will catch ‘all faculty/staff/administrators’.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Offer the following trainings:</a:t>
            </a:r>
          </a:p>
          <a:p>
            <a:pPr lvl="2"/>
            <a:r>
              <a:rPr lang="en-US" dirty="0"/>
              <a:t>Intro. to Hazing</a:t>
            </a:r>
          </a:p>
          <a:p>
            <a:pPr lvl="2"/>
            <a:r>
              <a:rPr lang="en-US" dirty="0"/>
              <a:t>Spectrums of Hazing</a:t>
            </a:r>
          </a:p>
          <a:p>
            <a:pPr lvl="2"/>
            <a:r>
              <a:rPr lang="en-US" dirty="0"/>
              <a:t>Healthy vs Unhealthy Groups</a:t>
            </a:r>
          </a:p>
          <a:p>
            <a:pPr lvl="2"/>
            <a:r>
              <a:rPr lang="en-US" dirty="0"/>
              <a:t>Bystander Training</a:t>
            </a:r>
          </a:p>
          <a:p>
            <a:pPr lvl="2"/>
            <a:r>
              <a:rPr lang="en-US" dirty="0"/>
              <a:t>National Advisor Training  (October 22, 2025)</a:t>
            </a:r>
          </a:p>
          <a:p>
            <a:pPr marL="914400" lvl="1" indent="-457200">
              <a:buAutoNum type="arabicPeriod" startAt="3"/>
            </a:pPr>
            <a:r>
              <a:rPr lang="en-US" dirty="0"/>
              <a:t>Sponsor Q&amp;A tabling events throughout campus.</a:t>
            </a:r>
          </a:p>
          <a:p>
            <a:pPr marL="914400" lvl="1" indent="-457200">
              <a:buAutoNum type="arabicPeriod" startAt="3"/>
            </a:pPr>
            <a:r>
              <a:rPr lang="en-US" dirty="0"/>
              <a:t>Provide hazing educational narratives for radio station.</a:t>
            </a:r>
          </a:p>
          <a:p>
            <a:pPr marL="914400" lvl="1" indent="-457200">
              <a:buAutoNum type="arabicPeriod" startAt="3"/>
            </a:pPr>
            <a:r>
              <a:rPr lang="en-US" dirty="0"/>
              <a:t>Re-create trainings based on recommendations from stakeholders.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8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58EB-551F-4E42-A255-AC536D55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85" y="109309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NMSU Student Life is Hosting a National Webinar entitled: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10 Legal Mistakes Student Organizations Make: Develop Clean Policies and Proactive Advising to Mitigate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E7982-DB6B-4A3E-B9A0-EB7DB672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64" y="3554668"/>
            <a:ext cx="8399941" cy="3516396"/>
          </a:xfrm>
        </p:spPr>
        <p:txBody>
          <a:bodyPr>
            <a:normAutofit/>
          </a:bodyPr>
          <a:lstStyle/>
          <a:p>
            <a:r>
              <a:rPr lang="en-US" b="1" dirty="0"/>
              <a:t>Date: </a:t>
            </a:r>
            <a:r>
              <a:rPr lang="en-US" dirty="0"/>
              <a:t>October 22, 2025 </a:t>
            </a:r>
          </a:p>
          <a:p>
            <a:r>
              <a:rPr lang="en-US" b="1" dirty="0"/>
              <a:t>Time: </a:t>
            </a:r>
            <a:r>
              <a:rPr lang="en-US" dirty="0"/>
              <a:t>12:00 – 1:30 pm</a:t>
            </a:r>
          </a:p>
          <a:p>
            <a:r>
              <a:rPr lang="en-US" b="1" dirty="0"/>
              <a:t>Type</a:t>
            </a:r>
            <a:r>
              <a:rPr lang="en-US" dirty="0"/>
              <a:t>: Virtual &amp; face to face</a:t>
            </a:r>
          </a:p>
          <a:p>
            <a:r>
              <a:rPr lang="en-US" b="1" dirty="0"/>
              <a:t>Organizer: </a:t>
            </a:r>
            <a:r>
              <a:rPr lang="en-US" dirty="0"/>
              <a:t>Dr. Sarah Edwards, Asst. VP of Student Life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sarahed@nmsu.edu</a:t>
            </a:r>
            <a:r>
              <a:rPr lang="en-US" dirty="0"/>
              <a:t> to receive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51736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24FB-C60E-CA93-9040-E482221D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Goal 2: Continue HPC (Hazing Prevention Consortium)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1C915-EF57-E04C-1DF4-7B788EF40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Solicit active participants for this falls HPC consortium. </a:t>
            </a:r>
          </a:p>
          <a:p>
            <a:pPr marL="971550" lvl="1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At least </a:t>
            </a:r>
            <a:r>
              <a:rPr lang="en-US" b="1" dirty="0">
                <a:ea typeface="Calibri"/>
                <a:cs typeface="Calibri"/>
              </a:rPr>
              <a:t>one representative </a:t>
            </a:r>
            <a:r>
              <a:rPr lang="en-US" dirty="0">
                <a:ea typeface="Calibri"/>
                <a:cs typeface="Calibri"/>
              </a:rPr>
              <a:t>from each of the colleges</a:t>
            </a:r>
          </a:p>
          <a:p>
            <a:pPr marL="971550" lvl="1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Staff representatives from various divisions/departments.</a:t>
            </a:r>
          </a:p>
          <a:p>
            <a:pPr marL="971550" lvl="1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Housing and Residence Life representatives.</a:t>
            </a:r>
          </a:p>
          <a:p>
            <a:pPr marL="971550" lvl="1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Student representatives.</a:t>
            </a:r>
          </a:p>
          <a:p>
            <a:pPr marL="971550" lvl="1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Community Colleges (DACC, Grants, and Alamogordo)</a:t>
            </a:r>
          </a:p>
          <a:p>
            <a:pPr marL="971550" lvl="1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County Extensions Representatives. </a:t>
            </a:r>
          </a:p>
        </p:txBody>
      </p:sp>
    </p:spTree>
    <p:extLst>
      <p:ext uri="{BB962C8B-B14F-4D97-AF65-F5344CB8AC3E}">
        <p14:creationId xmlns:p14="http://schemas.microsoft.com/office/powerpoint/2010/main" val="133747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24FB-C60E-CA93-9040-E482221D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Goal 3: Complete Stop Hazing National Action Items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1C915-EF57-E04C-1DF4-7B788EF40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2976"/>
            <a:ext cx="7886700" cy="3516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Cohort #6 –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ea typeface="Calibri"/>
                <a:cs typeface="Calibri"/>
              </a:rPr>
              <a:t>Complete and submit Fall National Hazing Prevention Survey.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ea typeface="Calibri"/>
                <a:cs typeface="Calibri"/>
              </a:rPr>
              <a:t>Complete </a:t>
            </a:r>
            <a:r>
              <a:rPr lang="en-US" b="1" dirty="0">
                <a:ea typeface="Calibri"/>
                <a:cs typeface="Calibri"/>
              </a:rPr>
              <a:t>NMSU Case Study </a:t>
            </a:r>
            <a:r>
              <a:rPr lang="en-US" dirty="0">
                <a:ea typeface="Calibri"/>
                <a:cs typeface="Calibri"/>
              </a:rPr>
              <a:t>activity.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ea typeface="Calibri"/>
                <a:cs typeface="Calibri"/>
              </a:rPr>
              <a:t>Complete a </a:t>
            </a:r>
            <a:r>
              <a:rPr lang="en-US" b="1" dirty="0">
                <a:ea typeface="Calibri"/>
                <a:cs typeface="Calibri"/>
              </a:rPr>
              <a:t>hazing rubric </a:t>
            </a:r>
            <a:r>
              <a:rPr lang="en-US" dirty="0">
                <a:ea typeface="Calibri"/>
                <a:cs typeface="Calibri"/>
              </a:rPr>
              <a:t>that assesses how far we’ve come.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784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24FB-C60E-CA93-9040-E482221D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594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Goal 4: Create training needs analysis (TNA) to continue to identifying hazing prevention training needs for students, faculty, and staff.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1C915-EF57-E04C-1DF4-7B788EF40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38837"/>
            <a:ext cx="7886700" cy="3516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Possible survey questions for prevention activities.</a:t>
            </a: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Identify a time to launch the survey at the same time each year to track growth. </a:t>
            </a: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Analyze data for quick turn-around.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13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0F91-7ECD-33EA-1923-D2ED5745D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What do we need from you?</a:t>
            </a:r>
            <a:br>
              <a:rPr lang="en-US" dirty="0">
                <a:latin typeface="Tahoma"/>
                <a:ea typeface="Tahoma"/>
                <a:cs typeface="Tahoma"/>
              </a:rPr>
            </a:br>
            <a:br>
              <a:rPr lang="en-US" dirty="0">
                <a:latin typeface="Tahoma"/>
                <a:ea typeface="Tahoma"/>
                <a:cs typeface="Tahoma"/>
              </a:rPr>
            </a:br>
            <a:r>
              <a:rPr lang="en-US" dirty="0">
                <a:latin typeface="Tahoma"/>
                <a:ea typeface="Tahoma"/>
                <a:cs typeface="Tahoma"/>
              </a:rPr>
              <a:t>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6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92191-B4C2-F02E-4BBF-5C7FC225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800" dirty="0">
                <a:latin typeface="Tahoma"/>
                <a:ea typeface="Tahoma"/>
                <a:cs typeface="Tahoma"/>
              </a:rPr>
              <a:t>Suggestions on Faculty Involvement</a:t>
            </a:r>
            <a:endParaRPr lang="en-US" sz="3800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D6427A3-4047-E9B0-0489-82336A0D4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454626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95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B1B9-57D4-465F-AB31-448A223B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4640570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We Need Your Feedback &amp; Suggestions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59B28-E084-4D64-88CA-05B95CE13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0611" y="4820284"/>
            <a:ext cx="3271422" cy="736515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https://forms.office.com/r/zyXkRy0qnz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13B0EE-0094-492D-A39F-726A34B63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11" y="1291055"/>
            <a:ext cx="3271421" cy="32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8CFE-A90F-4D45-8446-7E5AEC8C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01375-34C2-DAF1-B009-13F01CAF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Hazing Prevention updates</a:t>
            </a:r>
          </a:p>
          <a:p>
            <a:r>
              <a:rPr lang="en-US" dirty="0">
                <a:cs typeface="Calibri"/>
              </a:rPr>
              <a:t>Solicit feedback/guidance on how faculty can get more involved.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85914-4D84-4AE4-A047-94A0058BE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196" y="-251968"/>
            <a:ext cx="3637804" cy="23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9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EB3920-4B5F-2A4A-A723-A57C33299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Vanetta Busch, PhD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77D3D-367B-214D-AA72-D9E0845CC6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Director, Hazing Prevention and Org. Development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1D9F4-E242-244A-9232-4FD52ED84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529" y="3101456"/>
            <a:ext cx="7887058" cy="1512209"/>
          </a:xfrm>
        </p:spPr>
        <p:txBody>
          <a:bodyPr/>
          <a:lstStyle/>
          <a:p>
            <a:r>
              <a:rPr lang="en-US" dirty="0"/>
              <a:t>Stophazing.nmsu.edu or </a:t>
            </a:r>
          </a:p>
          <a:p>
            <a:r>
              <a:rPr lang="en-US" dirty="0"/>
              <a:t>Studentlife.nmsu.edu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EE2A3A-285F-B948-80BE-77D0B4CE3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575-646-1722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07CE57-B300-3A4B-9B14-F159AD7BA0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drbusch@nmsu.edu</a:t>
            </a:r>
          </a:p>
        </p:txBody>
      </p:sp>
    </p:spTree>
    <p:extLst>
      <p:ext uri="{BB962C8B-B14F-4D97-AF65-F5344CB8AC3E}">
        <p14:creationId xmlns:p14="http://schemas.microsoft.com/office/powerpoint/2010/main" val="286171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140F-B6F8-4729-9402-8923A50B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Hazing Assessment (1/2025)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7E21-88BE-4B4A-8782-AD42FEC729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highlight>
                  <a:srgbClr val="FFFF00"/>
                </a:highlight>
                <a:cs typeface="Calibri"/>
              </a:rPr>
              <a:t>Campus culture</a:t>
            </a:r>
          </a:p>
          <a:p>
            <a:pPr lvl="1"/>
            <a:r>
              <a:rPr lang="en-US" dirty="0">
                <a:cs typeface="Calibri"/>
              </a:rPr>
              <a:t>Small, tight-knit campus community</a:t>
            </a:r>
          </a:p>
          <a:p>
            <a:pPr lvl="1"/>
            <a:r>
              <a:rPr lang="en-US" dirty="0">
                <a:cs typeface="Calibri"/>
              </a:rPr>
              <a:t>The city of Las Cruces</a:t>
            </a:r>
          </a:p>
          <a:p>
            <a:pPr lvl="1"/>
            <a:r>
              <a:rPr lang="en-US" dirty="0">
                <a:cs typeface="Calibri"/>
              </a:rPr>
              <a:t>Supporting first-generation students </a:t>
            </a:r>
          </a:p>
          <a:p>
            <a:pPr lvl="1"/>
            <a:r>
              <a:rPr lang="en-US" dirty="0">
                <a:cs typeface="Calibri"/>
              </a:rPr>
              <a:t>Leadership and resources</a:t>
            </a:r>
          </a:p>
          <a:p>
            <a:pPr lvl="1"/>
            <a:r>
              <a:rPr lang="en-US" dirty="0">
                <a:cs typeface="Calibri"/>
              </a:rPr>
              <a:t>Campus traditions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3CF03-FCDE-45F9-8210-6537B0D870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highlight>
                  <a:srgbClr val="FFFF00"/>
                </a:highlight>
              </a:rPr>
              <a:t>Campus hazing climate</a:t>
            </a:r>
          </a:p>
          <a:p>
            <a:pPr lvl="1"/>
            <a:r>
              <a:rPr lang="en-US" dirty="0"/>
              <a:t>Define and conceptualize hazing?</a:t>
            </a:r>
          </a:p>
          <a:p>
            <a:pPr lvl="1"/>
            <a:r>
              <a:rPr lang="en-US" dirty="0"/>
              <a:t>Where hazing happens?</a:t>
            </a:r>
          </a:p>
          <a:p>
            <a:pPr lvl="1"/>
            <a:r>
              <a:rPr lang="en-US" dirty="0"/>
              <a:t>What are types of hazing?</a:t>
            </a:r>
          </a:p>
          <a:p>
            <a:pPr lvl="1"/>
            <a:r>
              <a:rPr lang="en-US" dirty="0"/>
              <a:t>Why hazing happens?</a:t>
            </a:r>
          </a:p>
          <a:p>
            <a:pPr lvl="1"/>
            <a:r>
              <a:rPr lang="en-US" dirty="0"/>
              <a:t>Report hazing?</a:t>
            </a:r>
          </a:p>
          <a:p>
            <a:pPr lvl="1"/>
            <a:r>
              <a:rPr lang="en-US" dirty="0"/>
              <a:t>Hazing prevention?</a:t>
            </a:r>
          </a:p>
        </p:txBody>
      </p:sp>
    </p:spTree>
    <p:extLst>
      <p:ext uri="{BB962C8B-B14F-4D97-AF65-F5344CB8AC3E}">
        <p14:creationId xmlns:p14="http://schemas.microsoft.com/office/powerpoint/2010/main" val="58035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D139-3C1E-43F0-AC9F-DD1E6E32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Hazing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E0835-C4FB-41ED-AC1C-004329909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Hazing is a </a:t>
            </a:r>
            <a:r>
              <a:rPr lang="en-US" b="1" dirty="0">
                <a:highlight>
                  <a:srgbClr val="FFFF00"/>
                </a:highlight>
              </a:rPr>
              <a:t>complex problem </a:t>
            </a:r>
            <a:r>
              <a:rPr lang="en-US" dirty="0"/>
              <a:t>woven into the culture and reflected in the climate of any campus. Prevention requires a multi-dimensional approach. </a:t>
            </a:r>
          </a:p>
          <a:p>
            <a:r>
              <a:rPr lang="en-US" b="1" dirty="0">
                <a:highlight>
                  <a:srgbClr val="FFFF00"/>
                </a:highlight>
              </a:rPr>
              <a:t>Effective prevention </a:t>
            </a:r>
            <a:r>
              <a:rPr lang="en-US" dirty="0"/>
              <a:t>must involve a </a:t>
            </a:r>
            <a:r>
              <a:rPr lang="en-US" b="1" dirty="0">
                <a:highlight>
                  <a:srgbClr val="FFFF00"/>
                </a:highlight>
              </a:rPr>
              <a:t>range of stakeholders</a:t>
            </a:r>
            <a:r>
              <a:rPr lang="en-US" b="1" dirty="0"/>
              <a:t> </a:t>
            </a:r>
            <a:r>
              <a:rPr lang="en-US" dirty="0"/>
              <a:t>within the institutional community and would be more effective if they encompass data driven and research based strategies directed to mitigate contributing factors and enhance protective factors.</a:t>
            </a:r>
          </a:p>
          <a:p>
            <a:r>
              <a:rPr lang="en-US" b="1" dirty="0">
                <a:highlight>
                  <a:srgbClr val="FFFF00"/>
                </a:highlight>
              </a:rPr>
              <a:t>Establishing a task force/campus coalition (HPC) </a:t>
            </a:r>
            <a:r>
              <a:rPr lang="en-US" dirty="0"/>
              <a:t>that engaging in a careful program analysis with hazing as a focus.</a:t>
            </a:r>
          </a:p>
          <a:p>
            <a:r>
              <a:rPr lang="en-US" dirty="0"/>
              <a:t>Because of Federal Campus </a:t>
            </a:r>
            <a:r>
              <a:rPr lang="en-US" b="1" dirty="0" err="1"/>
              <a:t>StopHazing</a:t>
            </a:r>
            <a:r>
              <a:rPr lang="en-US" b="1" dirty="0"/>
              <a:t> legislation</a:t>
            </a:r>
            <a:r>
              <a:rPr lang="en-US" dirty="0"/>
              <a:t>, hazing </a:t>
            </a:r>
            <a:r>
              <a:rPr lang="en-US" b="1" dirty="0"/>
              <a:t>is n</a:t>
            </a:r>
            <a:r>
              <a:rPr lang="en-US" dirty="0"/>
              <a:t>ow a </a:t>
            </a:r>
            <a:r>
              <a:rPr lang="en-US" b="1" dirty="0" err="1">
                <a:highlight>
                  <a:srgbClr val="FFFF00"/>
                </a:highlight>
              </a:rPr>
              <a:t>Clery</a:t>
            </a:r>
            <a:r>
              <a:rPr lang="en-US" dirty="0"/>
              <a:t> reportable offense.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4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A48E-460F-435F-82AE-8A45BB9B8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756" y="4003833"/>
            <a:ext cx="7845641" cy="1466291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Hazing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47AB5-ABCB-4E65-882B-3ADB466E8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6" y="64362"/>
            <a:ext cx="2523479" cy="3364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52746-D70C-4E46-AE3B-4DBCCDF46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472" y="64362"/>
            <a:ext cx="2618913" cy="3364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9D5DA-ADB8-416E-B4A1-C389A7305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1" t="26354" r="25178" b="9438"/>
          <a:stretch/>
        </p:blipFill>
        <p:spPr>
          <a:xfrm rot="5400000">
            <a:off x="5478987" y="556728"/>
            <a:ext cx="3364639" cy="23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4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E750-C7E9-4053-B44E-7F3D7C71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hazing?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8E3A-DF94-47D8-8567-4C08D4292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60" y="1690689"/>
            <a:ext cx="2949051" cy="3516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“Any activity expected of someone seeking or maintaining membership in a group that humiliates, degrades, abuses, or endangers them regardless of a person’s willingness to participate” (Allan &amp; Madden, 2008; Hoover, 1999)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D6329-A2AE-44EC-AB08-6CB8A535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051" y="1537896"/>
            <a:ext cx="4992839" cy="2937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23FCA-EDEF-4472-AC32-C252EC608F65}"/>
              </a:ext>
            </a:extLst>
          </p:cNvPr>
          <p:cNvSpPr txBox="1"/>
          <p:nvPr/>
        </p:nvSpPr>
        <p:spPr>
          <a:xfrm>
            <a:off x="347114" y="5092976"/>
            <a:ext cx="856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SSCC Conduct Standards</a:t>
            </a:r>
          </a:p>
          <a:p>
            <a:r>
              <a:rPr lang="en-US" sz="1100" dirty="0"/>
              <a:t>NMSU Policies include: </a:t>
            </a:r>
            <a:r>
              <a:rPr lang="en-US" sz="1100" b="1" dirty="0"/>
              <a:t>ARP Chapter 3 </a:t>
            </a:r>
            <a:r>
              <a:rPr lang="en-US" sz="1100" dirty="0"/>
              <a:t>outlines NMSU Ethics, Equity, and Equal Opportunity policy.  More importantly, subsection 3.80 specifically addresses NMSU’s position on the prohibition of bullying, hazing, and hostile misconduct (non-discriminatory)   </a:t>
            </a:r>
          </a:p>
        </p:txBody>
      </p:sp>
    </p:spTree>
    <p:extLst>
      <p:ext uri="{BB962C8B-B14F-4D97-AF65-F5344CB8AC3E}">
        <p14:creationId xmlns:p14="http://schemas.microsoft.com/office/powerpoint/2010/main" val="219334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AACC-4A20-4159-B269-44227BFD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spectrum of hazing?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3E3F24-E096-49A2-9042-8B4958C82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875" y="0"/>
            <a:ext cx="2143125" cy="21431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439227-789A-4C83-9647-C819CD27C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49" y="1624614"/>
            <a:ext cx="5949427" cy="40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5AA1-73EC-4175-A1C7-419C6B3E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prevent hazing?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0DFE6-0207-4A2F-81D0-2392747D7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441" y="1409214"/>
            <a:ext cx="3943900" cy="4305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552A83-7578-40F1-B5EF-F1E3F7E52212}"/>
              </a:ext>
            </a:extLst>
          </p:cNvPr>
          <p:cNvSpPr txBox="1"/>
          <p:nvPr/>
        </p:nvSpPr>
        <p:spPr>
          <a:xfrm>
            <a:off x="628650" y="1997839"/>
            <a:ext cx="3943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There are eight interconnected components in this framework: Commitment,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Capacity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Cultural 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Sustainability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</a:rPr>
              <a:t>Implementation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5AA1-73EC-4175-A1C7-419C6B3E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has a role to play in preventing hazing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87F78-1C13-4568-8667-0F889692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387" y="1943268"/>
            <a:ext cx="5366564" cy="2971463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9202B4D-B093-4730-8B62-EB5B922E661F}"/>
              </a:ext>
            </a:extLst>
          </p:cNvPr>
          <p:cNvSpPr txBox="1">
            <a:spLocks/>
          </p:cNvSpPr>
          <p:nvPr/>
        </p:nvSpPr>
        <p:spPr>
          <a:xfrm>
            <a:off x="221941" y="2072429"/>
            <a:ext cx="3462292" cy="1827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Fall 2025</a:t>
            </a:r>
          </a:p>
          <a:p>
            <a:r>
              <a:rPr lang="en-US" dirty="0"/>
              <a:t>23,000 students</a:t>
            </a:r>
          </a:p>
          <a:p>
            <a:r>
              <a:rPr lang="en-US" dirty="0"/>
              <a:t>226 Clubs and Organizations (advisors)</a:t>
            </a:r>
          </a:p>
          <a:p>
            <a:r>
              <a:rPr lang="en-US" dirty="0"/>
              <a:t>8,000+ professionals (including faculty, staff, and administrators)</a:t>
            </a:r>
          </a:p>
        </p:txBody>
      </p:sp>
    </p:spTree>
    <p:extLst>
      <p:ext uri="{BB962C8B-B14F-4D97-AF65-F5344CB8AC3E}">
        <p14:creationId xmlns:p14="http://schemas.microsoft.com/office/powerpoint/2010/main" val="2028182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MSU_PPT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e47420a-393f-400a-8632-07c4992ad1b0" xsi:nil="true"/>
    <TaxCatchAll xmlns="4f2c57d0-d16c-4b10-ae78-6c86490e2710" xsi:nil="true"/>
    <lcf76f155ced4ddcb4097134ff3c332f xmlns="fe47420a-393f-400a-8632-07c4992ad1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5A2EB48C9344B8739F31DFABDF25B" ma:contentTypeVersion="19" ma:contentTypeDescription="Create a new document." ma:contentTypeScope="" ma:versionID="a2f6ed2e7ad69656e664708632dc6fbe">
  <xsd:schema xmlns:xsd="http://www.w3.org/2001/XMLSchema" xmlns:xs="http://www.w3.org/2001/XMLSchema" xmlns:p="http://schemas.microsoft.com/office/2006/metadata/properties" xmlns:ns2="fe47420a-393f-400a-8632-07c4992ad1b0" xmlns:ns3="6df383ef-cb44-42c5-8e0d-4773823fc2bd" xmlns:ns4="4f2c57d0-d16c-4b10-ae78-6c86490e2710" targetNamespace="http://schemas.microsoft.com/office/2006/metadata/properties" ma:root="true" ma:fieldsID="b10d6e21aebde35f15d1b9c28e6d4293" ns2:_="" ns3:_="" ns4:_="">
    <xsd:import namespace="fe47420a-393f-400a-8632-07c4992ad1b0"/>
    <xsd:import namespace="6df383ef-cb44-42c5-8e0d-4773823fc2bd"/>
    <xsd:import namespace="4f2c57d0-d16c-4b10-ae78-6c86490e27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7420a-393f-400a-8632-07c4992ad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e98472c-f966-4aa8-ad60-5a98665d57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383ef-cb44-42c5-8e0d-4773823fc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c57d0-d16c-4b10-ae78-6c86490e271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4670cc3-2483-4563-a3d4-f3d47126e223}" ma:internalName="TaxCatchAll" ma:showField="CatchAllData" ma:web="f26cefac-90f7-4624-82c1-03b602919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4EE560-60B2-4F0C-BEAC-7B98EC8EB8E9}">
  <ds:schemaRefs>
    <ds:schemaRef ds:uri="4f2c57d0-d16c-4b10-ae78-6c86490e2710"/>
    <ds:schemaRef ds:uri="6df383ef-cb44-42c5-8e0d-4773823fc2bd"/>
    <ds:schemaRef ds:uri="fe47420a-393f-400a-8632-07c4992ad1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C6068B-AC5C-4B7B-BDED-C3F6B0D308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8C8D00-D69B-4AD3-8CD5-60BF0DF204D6}">
  <ds:schemaRefs>
    <ds:schemaRef ds:uri="4f2c57d0-d16c-4b10-ae78-6c86490e2710"/>
    <ds:schemaRef ds:uri="6df383ef-cb44-42c5-8e0d-4773823fc2bd"/>
    <ds:schemaRef ds:uri="fe47420a-393f-400a-8632-07c4992ad1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2756</TotalTime>
  <Words>1031</Words>
  <Application>Microsoft Office PowerPoint</Application>
  <PresentationFormat>On-screen Show (4:3)</PresentationFormat>
  <Paragraphs>139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Hazing Prevention</vt:lpstr>
      <vt:lpstr>Agenda</vt:lpstr>
      <vt:lpstr>Stop Hazing Assessment (1/2025)</vt:lpstr>
      <vt:lpstr>Stop Hazing Recommendations</vt:lpstr>
      <vt:lpstr>Introduction to Hazing</vt:lpstr>
      <vt:lpstr>What is hazing?</vt:lpstr>
      <vt:lpstr>What is the spectrum of hazing?</vt:lpstr>
      <vt:lpstr>How do you prevent hazing?</vt:lpstr>
      <vt:lpstr>Everyone has a role to play in preventing hazing</vt:lpstr>
      <vt:lpstr>Stakeholders and HPC task force</vt:lpstr>
      <vt:lpstr>Fall 2025 Goals</vt:lpstr>
      <vt:lpstr>Goal 1: Offer Trainings to Students/Staff/Faculty</vt:lpstr>
      <vt:lpstr>NMSU Student Life is Hosting a National Webinar entitled:   10 Legal Mistakes Student Organizations Make: Develop Clean Policies and Proactive Advising to Mitigate Risk</vt:lpstr>
      <vt:lpstr>Goal 2: Continue HPC (Hazing Prevention Consortium)</vt:lpstr>
      <vt:lpstr>Goal 3: Complete Stop Hazing National Action Items</vt:lpstr>
      <vt:lpstr>Goal 4: Create training needs analysis (TNA) to continue to identifying hazing prevention training needs for students, faculty, and staff. </vt:lpstr>
      <vt:lpstr>What do we need from you?  HELP</vt:lpstr>
      <vt:lpstr>Suggestions on Faculty Involvement</vt:lpstr>
      <vt:lpstr>We Need Your Feedback &amp; Suggestions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Vanetta Busch</cp:lastModifiedBy>
  <cp:revision>199</cp:revision>
  <cp:lastPrinted>2024-07-10T14:18:16Z</cp:lastPrinted>
  <dcterms:created xsi:type="dcterms:W3CDTF">2018-08-21T18:49:40Z</dcterms:created>
  <dcterms:modified xsi:type="dcterms:W3CDTF">2025-10-06T18:23:36Z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0x01010051E5A2EB48C9344B8739F31DFABDF25B</vt:lpwstr>
  </property>
  <property fmtid="{D5CDD505-2E9C-101B-9397-08002B2CF9AE}" pid="3" name="Order">
    <vt:r8>8000</vt:r8>
  </property>
  <property fmtid="{D5CDD505-2E9C-101B-9397-08002B2CF9AE}" pid="4" name="MediaServiceImageTags">
    <vt:lpwstr/>
  </property>
  <property fmtid="{D5CDD505-2E9C-101B-9397-08002B2CF9AE}" pid="5" name="ArticulateGUID">
    <vt:lpwstr>5AFDB258-F131-4BD0-8FB5-C27612005E2C</vt:lpwstr>
  </property>
  <property fmtid="{D5CDD505-2E9C-101B-9397-08002B2CF9AE}" pid="6" name="ArticulatePath">
    <vt:lpwstr>https://eltnmsu.sharepoint.com/sites/NMSUPT/CLPD/Shared Documents/Dr Busch/Vanetta/Trainings and Presentations/Employee Engagement/NMSU The Science Behind Employee Engagement</vt:lpwstr>
  </property>
</Properties>
</file>